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Garamond" panose="02020404030301010803" pitchFamily="18"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776E34-941A-4E50-A70B-B766FCA32AEA}">
  <a:tblStyle styleId="{01776E34-941A-4E50-A70B-B766FCA32AE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608" autoAdjust="0"/>
  </p:normalViewPr>
  <p:slideViewPr>
    <p:cSldViewPr snapToGrid="0">
      <p:cViewPr varScale="1">
        <p:scale>
          <a:sx n="69" d="100"/>
          <a:sy n="69" d="100"/>
        </p:scale>
        <p:origin x="185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t>Hello everyone, my name is Rafael de la Sotta. I’ll be presenting our work titled Multi-Slice Single-Breath-Hold Cardiac CINE with Slice and Time-Dependent Deep Image Prior at 1.5 and 0.55T.</a:t>
            </a: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3e7393c0c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Here we compare our approach with standard reconstructions methods, GRASP, and SENSE, and also with TD-DIP, which reconstruct all the frames together.</a:t>
            </a:r>
            <a:endParaRPr dirty="0"/>
          </a:p>
          <a:p>
            <a:pPr marL="0" lvl="0" indent="0" algn="l" rtl="0">
              <a:lnSpc>
                <a:spcPct val="100000"/>
              </a:lnSpc>
              <a:spcBef>
                <a:spcPts val="0"/>
              </a:spcBef>
              <a:spcAft>
                <a:spcPts val="0"/>
              </a:spcAft>
              <a:buSzPts val="1400"/>
              <a:buNone/>
            </a:pPr>
            <a:r>
              <a:rPr lang="en-US" dirty="0"/>
              <a:t>ST-DIP yields visibly sharper images with fewer artifacts.</a:t>
            </a:r>
            <a:endParaRPr dirty="0"/>
          </a:p>
        </p:txBody>
      </p:sp>
      <p:sp>
        <p:nvSpPr>
          <p:cNvPr id="339" name="Google Shape;339;g353e7393c0c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536e8179c5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 we can see eight cardiac cine slices at 1.5T, acquired during 1s each and reconstructed simultaneously by the proposed framework ST-DIP. </a:t>
            </a:r>
            <a:endParaRPr dirty="0"/>
          </a:p>
          <a:p>
            <a:pPr marL="0" lvl="0" indent="0" algn="l" rtl="0">
              <a:lnSpc>
                <a:spcPct val="100000"/>
              </a:lnSpc>
              <a:spcBef>
                <a:spcPts val="0"/>
              </a:spcBef>
              <a:spcAft>
                <a:spcPts val="0"/>
              </a:spcAft>
              <a:buSzPts val="1400"/>
              <a:buNone/>
            </a:pPr>
            <a:r>
              <a:rPr lang="en-US" dirty="0"/>
              <a:t>As can be seen, good image quality is obtained across the whole left ventricle.</a:t>
            </a:r>
            <a:endParaRPr dirty="0"/>
          </a:p>
        </p:txBody>
      </p:sp>
      <p:sp>
        <p:nvSpPr>
          <p:cNvPr id="356" name="Google Shape;356;g3536e8179c5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36e8179c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At 0.55T, the challenge is even greater due to lower SNR.</a:t>
            </a:r>
            <a:endParaRPr/>
          </a:p>
          <a:p>
            <a:pPr marL="0" lvl="0" indent="0" algn="l" rtl="0">
              <a:lnSpc>
                <a:spcPct val="100000"/>
              </a:lnSpc>
              <a:spcBef>
                <a:spcPts val="0"/>
              </a:spcBef>
              <a:spcAft>
                <a:spcPts val="0"/>
              </a:spcAft>
              <a:buSzPts val="1400"/>
              <a:buNone/>
            </a:pPr>
            <a:r>
              <a:rPr lang="en-US"/>
              <a:t>Still, ST-DIP outperforms the other methods, recovering cardiac anatomy more clearly while suppressing undersampling artifacts.</a:t>
            </a:r>
            <a:endParaRPr/>
          </a:p>
        </p:txBody>
      </p:sp>
      <p:sp>
        <p:nvSpPr>
          <p:cNvPr id="368" name="Google Shape;368;g3536e8179c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541fea127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 we can see the 8 slices acquired during the same breath-hold and reconstructed with our proposed slice and time-dependent deep image prior. </a:t>
            </a:r>
            <a:endParaRPr dirty="0"/>
          </a:p>
          <a:p>
            <a:pPr marL="0" lvl="0" indent="0" algn="l" rtl="0">
              <a:lnSpc>
                <a:spcPct val="100000"/>
              </a:lnSpc>
              <a:spcBef>
                <a:spcPts val="0"/>
              </a:spcBef>
              <a:spcAft>
                <a:spcPts val="0"/>
              </a:spcAft>
              <a:buSzPts val="1400"/>
              <a:buNone/>
            </a:pPr>
            <a:r>
              <a:rPr lang="en-US" dirty="0"/>
              <a:t>All the slices show good image quality, which corroborate the feasibility of a multi-slice single-breath-hold cardiac cine at 0.55T.</a:t>
            </a:r>
            <a:endParaRPr dirty="0"/>
          </a:p>
        </p:txBody>
      </p:sp>
      <p:sp>
        <p:nvSpPr>
          <p:cNvPr id="384" name="Google Shape;384;g3541fea127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36e8179c5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 summarize, our method allows the acquisition of 8 cardiac CINE slices in 8 seconds at 1.5T and 12 seconds at 0.55T, all within a single breath-hold.</a:t>
            </a: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We use a slice and time-dependent deep image prior neural network, which reconstruct all slices together, sharing the same weights. </a:t>
            </a:r>
          </a:p>
          <a:p>
            <a:pPr marL="0" lvl="0" indent="0" algn="l" rtl="0">
              <a:lnSpc>
                <a:spcPct val="100000"/>
              </a:lnSpc>
              <a:spcBef>
                <a:spcPts val="0"/>
              </a:spcBef>
              <a:spcAft>
                <a:spcPts val="0"/>
              </a:spcAft>
              <a:buSzPts val="1400"/>
              <a:buNone/>
            </a:pPr>
            <a:r>
              <a:rPr lang="en-US" dirty="0"/>
              <a:t>(for see another approach please see presentation #2629)</a:t>
            </a:r>
          </a:p>
          <a:p>
            <a:pPr marL="0" lvl="0" indent="0" algn="l" rtl="0">
              <a:lnSpc>
                <a:spcPct val="100000"/>
              </a:lnSpc>
              <a:spcBef>
                <a:spcPts val="0"/>
              </a:spcBef>
              <a:spcAft>
                <a:spcPts val="0"/>
              </a:spcAft>
              <a:buSzPts val="1400"/>
              <a:buNone/>
            </a:pPr>
            <a:endParaRPr lang="es-CL" dirty="0"/>
          </a:p>
          <a:p>
            <a:pPr marL="0" lvl="0" indent="0" algn="l" rtl="0">
              <a:lnSpc>
                <a:spcPct val="100000"/>
              </a:lnSpc>
              <a:spcBef>
                <a:spcPts val="0"/>
              </a:spcBef>
              <a:spcAft>
                <a:spcPts val="0"/>
              </a:spcAft>
              <a:buSzPts val="1400"/>
              <a:buNone/>
            </a:pPr>
            <a:r>
              <a:rPr lang="es-CL" dirty="0" err="1"/>
              <a:t>Our</a:t>
            </a:r>
            <a:r>
              <a:rPr lang="es-CL" dirty="0"/>
              <a:t> </a:t>
            </a:r>
            <a:r>
              <a:rPr lang="es-CL" dirty="0" err="1"/>
              <a:t>method</a:t>
            </a:r>
            <a:r>
              <a:rPr lang="es-CL" dirty="0"/>
              <a:t> </a:t>
            </a:r>
            <a:r>
              <a:rPr lang="es-CL" dirty="0" err="1"/>
              <a:t>outpermorns</a:t>
            </a:r>
            <a:r>
              <a:rPr lang="es-CL" dirty="0"/>
              <a:t> </a:t>
            </a:r>
            <a:r>
              <a:rPr lang="es-CL" dirty="0" err="1"/>
              <a:t>conventional</a:t>
            </a:r>
            <a:r>
              <a:rPr lang="es-CL" dirty="0"/>
              <a:t> </a:t>
            </a:r>
            <a:r>
              <a:rPr lang="es-CL" dirty="0" err="1"/>
              <a:t>reconstruction</a:t>
            </a:r>
            <a:r>
              <a:rPr lang="es-CL" dirty="0"/>
              <a:t> </a:t>
            </a:r>
            <a:r>
              <a:rPr lang="es-CL" dirty="0" err="1"/>
              <a:t>approaches</a:t>
            </a:r>
            <a:r>
              <a:rPr lang="es-CL" dirty="0"/>
              <a:t> and TD-DIP, </a:t>
            </a:r>
            <a:r>
              <a:rPr lang="es-CL" dirty="0" err="1"/>
              <a:t>where</a:t>
            </a:r>
            <a:r>
              <a:rPr lang="es-CL" dirty="0"/>
              <a:t> </a:t>
            </a:r>
            <a:r>
              <a:rPr lang="es-CL" dirty="0" err="1"/>
              <a:t>all</a:t>
            </a:r>
            <a:r>
              <a:rPr lang="es-CL" dirty="0"/>
              <a:t> </a:t>
            </a:r>
            <a:r>
              <a:rPr lang="es-CL" dirty="0" err="1"/>
              <a:t>frames</a:t>
            </a:r>
            <a:r>
              <a:rPr lang="es-CL" dirty="0"/>
              <a:t> are </a:t>
            </a:r>
            <a:r>
              <a:rPr lang="es-CL" dirty="0" err="1"/>
              <a:t>reconstructed</a:t>
            </a:r>
            <a:r>
              <a:rPr lang="es-CL" dirty="0"/>
              <a:t> </a:t>
            </a:r>
            <a:r>
              <a:rPr lang="es-CL" dirty="0" err="1"/>
              <a:t>together</a:t>
            </a:r>
            <a:r>
              <a:rPr lang="es-CL" dirty="0"/>
              <a:t>. </a:t>
            </a:r>
            <a:r>
              <a:rPr lang="en-US" dirty="0"/>
              <a:t>The joint reconstruction approach improves image quality over independent slice reconstructions.</a:t>
            </a:r>
            <a:endParaRPr lang="es-CL" dirty="0"/>
          </a:p>
          <a:p>
            <a:pPr marL="0" lvl="0" indent="0" algn="l" rtl="0">
              <a:lnSpc>
                <a:spcPct val="100000"/>
              </a:lnSpc>
              <a:spcBef>
                <a:spcPts val="0"/>
              </a:spcBef>
              <a:spcAft>
                <a:spcPts val="0"/>
              </a:spcAft>
              <a:buSzPts val="1400"/>
              <a:buNone/>
            </a:pPr>
            <a:endParaRPr lang="es-CL" dirty="0"/>
          </a:p>
          <a:p>
            <a:pPr marL="0" lvl="0" indent="0" algn="l" rtl="0">
              <a:lnSpc>
                <a:spcPct val="100000"/>
              </a:lnSpc>
              <a:spcBef>
                <a:spcPts val="0"/>
              </a:spcBef>
              <a:spcAft>
                <a:spcPts val="0"/>
              </a:spcAft>
              <a:buSzPts val="1400"/>
              <a:buNone/>
            </a:pPr>
            <a:r>
              <a:rPr lang="es-CL" dirty="0" err="1"/>
              <a:t>For</a:t>
            </a:r>
            <a:r>
              <a:rPr lang="es-CL" dirty="0"/>
              <a:t> future </a:t>
            </a:r>
            <a:r>
              <a:rPr lang="es-CL" dirty="0" err="1"/>
              <a:t>work</a:t>
            </a:r>
            <a:r>
              <a:rPr lang="es-CL" dirty="0"/>
              <a:t>, </a:t>
            </a:r>
            <a:r>
              <a:rPr lang="es-CL" dirty="0" err="1"/>
              <a:t>validation</a:t>
            </a:r>
            <a:r>
              <a:rPr lang="es-CL" dirty="0"/>
              <a:t> in </a:t>
            </a:r>
            <a:r>
              <a:rPr lang="es-CL" dirty="0" err="1"/>
              <a:t>patients</a:t>
            </a:r>
            <a:r>
              <a:rPr lang="es-CL" dirty="0"/>
              <a:t> </a:t>
            </a:r>
            <a:r>
              <a:rPr lang="es-CL" dirty="0" err="1"/>
              <a:t>is</a:t>
            </a:r>
            <a:r>
              <a:rPr lang="es-CL" dirty="0"/>
              <a:t> </a:t>
            </a:r>
            <a:r>
              <a:rPr lang="es-CL" dirty="0" err="1"/>
              <a:t>required</a:t>
            </a:r>
            <a:r>
              <a:rPr lang="es-CL" dirty="0"/>
              <a:t>.</a:t>
            </a:r>
            <a:endParaRPr dirty="0"/>
          </a:p>
        </p:txBody>
      </p:sp>
      <p:sp>
        <p:nvSpPr>
          <p:cNvPr id="411" name="Google Shape;411;g3536e8179c5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Thank you for your attention.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We would like thank to </a:t>
            </a:r>
            <a:r>
              <a:rPr lang="en-US" dirty="0" err="1"/>
              <a:t>iHEALTH</a:t>
            </a:r>
            <a:r>
              <a:rPr lang="en-US" dirty="0"/>
              <a:t>, Universidad Católica, and King’s College London</a:t>
            </a:r>
            <a:endParaRPr dirty="0"/>
          </a:p>
        </p:txBody>
      </p:sp>
      <p:sp>
        <p:nvSpPr>
          <p:cNvPr id="431" name="Google Shape;4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 have nothing to disclose.</a:t>
            </a: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Cardiac CINE MRI is the gold standard for assessing cardiac function.</a:t>
            </a:r>
            <a:endParaRPr/>
          </a:p>
          <a:p>
            <a:pPr marL="0" lvl="0" indent="0" algn="l" rtl="0">
              <a:lnSpc>
                <a:spcPct val="100000"/>
              </a:lnSpc>
              <a:spcBef>
                <a:spcPts val="0"/>
              </a:spcBef>
              <a:spcAft>
                <a:spcPts val="0"/>
              </a:spcAft>
              <a:buSzPts val="1400"/>
              <a:buNone/>
            </a:pPr>
            <a:r>
              <a:rPr lang="en-US"/>
              <a:t>However, conventional CINE MRI requires acquiring multiple slices across several breath-holds, which can be challenging for many patients, and leads to long scan times and to potential slice-misalignment.</a:t>
            </a: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3e7393c0c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Our goal is to achieve a multi-slice cardiac CINE imaging in a single breath-hold, at both 1.5 and 0.55T, making it more efficient and accessible.</a:t>
            </a:r>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US" dirty="0"/>
              <a:t>For this purpose, we reduced the acquisition time for each cine and used a slice and time-dependent deep image prior neural network.</a:t>
            </a:r>
            <a:endParaRPr dirty="0"/>
          </a:p>
          <a:p>
            <a:pPr marL="0" lvl="0" indent="0" algn="l" rtl="0">
              <a:lnSpc>
                <a:spcPct val="115000"/>
              </a:lnSpc>
              <a:spcBef>
                <a:spcPts val="0"/>
              </a:spcBef>
              <a:spcAft>
                <a:spcPts val="0"/>
              </a:spcAft>
              <a:buClr>
                <a:schemeClr val="dk1"/>
              </a:buClr>
              <a:buSzPts val="1100"/>
              <a:buFont typeface="Arial"/>
              <a:buNone/>
            </a:pPr>
            <a:r>
              <a:rPr lang="en-US" dirty="0"/>
              <a:t>Our approach uses the same weights to reconstruct different cardiac cine slices, taking advantage of the redundancies between them.</a:t>
            </a:r>
            <a:endParaRPr dirty="0"/>
          </a:p>
          <a:p>
            <a:pPr marL="0" lvl="0" indent="0" algn="l" rtl="0">
              <a:spcBef>
                <a:spcPts val="0"/>
              </a:spcBef>
              <a:spcAft>
                <a:spcPts val="0"/>
              </a:spcAft>
              <a:buSzPts val="1400"/>
              <a:buNone/>
            </a:pPr>
            <a:endParaRPr dirty="0"/>
          </a:p>
        </p:txBody>
      </p:sp>
      <p:sp>
        <p:nvSpPr>
          <p:cNvPr id="120" name="Google Shape;120;g353e7393c0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41fea1272_0_7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We sequentially acquire multiple slices across the left ventricle in a single </a:t>
            </a:r>
            <a:r>
              <a:rPr lang="en-US" dirty="0" err="1"/>
              <a:t>breathhold</a:t>
            </a:r>
            <a:r>
              <a:rPr lang="en-US" dirty="0"/>
              <a:t>, then all the slices are reconstructed simultaneously with our proposed method, ST-DIP. </a:t>
            </a:r>
            <a:endParaRPr dirty="0"/>
          </a:p>
          <a:p>
            <a:pPr marL="0" lvl="0" indent="0" algn="l" rtl="0">
              <a:lnSpc>
                <a:spcPct val="100000"/>
              </a:lnSpc>
              <a:spcBef>
                <a:spcPts val="0"/>
              </a:spcBef>
              <a:spcAft>
                <a:spcPts val="0"/>
              </a:spcAft>
              <a:buSzPts val="1400"/>
              <a:buNone/>
            </a:pPr>
            <a:endParaRPr dirty="0"/>
          </a:p>
        </p:txBody>
      </p:sp>
      <p:sp>
        <p:nvSpPr>
          <p:cNvPr id="132" name="Google Shape;132;g3541fea1272_0_7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4b11ff930_0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All slices and frames are reconstructed simultaneously, sharing the same network weights.</a:t>
            </a:r>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US" dirty="0"/>
              <a:t>Here the network is represented by a G of color blue, which has slice and time indices as inputs and theta as the network parameters.</a:t>
            </a:r>
            <a:endParaRPr dirty="0"/>
          </a:p>
          <a:p>
            <a:pPr marL="0" lvl="0" indent="0" algn="l" rtl="0">
              <a:lnSpc>
                <a:spcPct val="115000"/>
              </a:lnSpc>
              <a:spcBef>
                <a:spcPts val="0"/>
              </a:spcBef>
              <a:spcAft>
                <a:spcPts val="0"/>
              </a:spcAft>
              <a:buClr>
                <a:schemeClr val="dk1"/>
              </a:buClr>
              <a:buSzPts val="1100"/>
              <a:buFont typeface="Arial"/>
              <a:buNone/>
            </a:pPr>
            <a:r>
              <a:rPr lang="en-US" dirty="0"/>
              <a:t>The consistency loss compares the output of the network with the corresponding acquired data. For that purpose, the output of the network is transformed to frequency domain. To guide the learning, we use a frequency-weighted consistency loss that emphasizes high-frequency details</a:t>
            </a:r>
            <a:endParaRPr dirty="0"/>
          </a:p>
          <a:p>
            <a:pPr marL="0" lvl="0" indent="0" algn="l" rtl="0">
              <a:lnSpc>
                <a:spcPct val="115000"/>
              </a:lnSpc>
              <a:spcBef>
                <a:spcPts val="0"/>
              </a:spcBef>
              <a:spcAft>
                <a:spcPts val="0"/>
              </a:spcAft>
              <a:buClr>
                <a:schemeClr val="dk1"/>
              </a:buClr>
              <a:buSzPts val="1100"/>
              <a:buFont typeface="Arial"/>
              <a:buNone/>
            </a:pPr>
            <a:r>
              <a:rPr lang="en-US" dirty="0"/>
              <a:t>Additionally, Total variation regularization is used to get a more stable training, avoiding overfitting.</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205" name="Google Shape;205;g354b11ff930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41fea1272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We use a fixed latent representation for a multi-slice cardiac cine. </a:t>
            </a:r>
            <a:endParaRPr dirty="0"/>
          </a:p>
          <a:p>
            <a:pPr marL="0" lvl="0" indent="0" algn="l" rtl="0">
              <a:lnSpc>
                <a:spcPct val="115000"/>
              </a:lnSpc>
              <a:spcBef>
                <a:spcPts val="0"/>
              </a:spcBef>
              <a:spcAft>
                <a:spcPts val="0"/>
              </a:spcAft>
              <a:buClr>
                <a:schemeClr val="dk1"/>
              </a:buClr>
              <a:buSzPts val="1100"/>
              <a:buFont typeface="Arial"/>
              <a:buNone/>
            </a:pPr>
            <a:r>
              <a:rPr lang="en-US" dirty="0"/>
              <a:t>Each circle represent a cardiac cine, and each point represent a cardiac phase.</a:t>
            </a:r>
            <a:endParaRPr dirty="0"/>
          </a:p>
          <a:p>
            <a:pPr marL="0" lvl="0" indent="0" algn="l" rtl="0">
              <a:lnSpc>
                <a:spcPct val="115000"/>
              </a:lnSpc>
              <a:spcBef>
                <a:spcPts val="0"/>
              </a:spcBef>
              <a:spcAft>
                <a:spcPts val="0"/>
              </a:spcAft>
              <a:buClr>
                <a:schemeClr val="dk1"/>
              </a:buClr>
              <a:buSzPts val="1100"/>
              <a:buFont typeface="Arial"/>
              <a:buNone/>
            </a:pPr>
            <a:r>
              <a:rPr lang="en-US" dirty="0"/>
              <a:t>Each point of the latent representation is associated with the corresponding acquired k-space data of that particular slice and frame.</a:t>
            </a:r>
            <a:endParaRPr dirty="0"/>
          </a:p>
          <a:p>
            <a:pPr marL="0" lvl="0" indent="0" algn="l" rtl="0">
              <a:lnSpc>
                <a:spcPct val="100000"/>
              </a:lnSpc>
              <a:spcBef>
                <a:spcPts val="0"/>
              </a:spcBef>
              <a:spcAft>
                <a:spcPts val="0"/>
              </a:spcAft>
              <a:buClr>
                <a:schemeClr val="dk1"/>
              </a:buClr>
              <a:buSzPts val="1400"/>
              <a:buFont typeface="Arial"/>
              <a:buNone/>
            </a:pPr>
            <a:endParaRPr dirty="0"/>
          </a:p>
        </p:txBody>
      </p:sp>
      <p:sp>
        <p:nvSpPr>
          <p:cNvPr id="223" name="Google Shape;223;g3541fea1272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41fea1272_0_4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For each iteration of our method, the network samples a point from the manifold, generates a synthetic image, and compares it to the corresponding acquired k-space data.</a:t>
            </a:r>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US" dirty="0"/>
              <a:t>The loss is computed in frequency domain, so the generated image is transformed from image to frequency domain in two steps:  A radon transform, and a 1D Fourier transform. </a:t>
            </a:r>
          </a:p>
          <a:p>
            <a:pPr marL="0" lvl="0" indent="0" algn="l" rtl="0">
              <a:lnSpc>
                <a:spcPct val="115000"/>
              </a:lnSpc>
              <a:spcBef>
                <a:spcPts val="0"/>
              </a:spcBef>
              <a:spcAft>
                <a:spcPts val="0"/>
              </a:spcAft>
              <a:buClr>
                <a:schemeClr val="dk1"/>
              </a:buClr>
              <a:buSzPts val="1100"/>
              <a:buFont typeface="Arial"/>
              <a:buNone/>
            </a:pPr>
            <a:r>
              <a:rPr lang="en-US" dirty="0"/>
              <a:t>Then, the acquired and the generated k-space are compared by a frequency weight data consistency loss function.</a:t>
            </a:r>
            <a:endParaRPr dirty="0"/>
          </a:p>
          <a:p>
            <a:pPr marL="0" lvl="0" indent="0" algn="l" rtl="0">
              <a:lnSpc>
                <a:spcPct val="115000"/>
              </a:lnSpc>
              <a:spcBef>
                <a:spcPts val="0"/>
              </a:spcBef>
              <a:spcAft>
                <a:spcPts val="0"/>
              </a:spcAft>
              <a:buClr>
                <a:schemeClr val="dk1"/>
              </a:buClr>
              <a:buSzPts val="1100"/>
              <a:buFont typeface="Arial"/>
              <a:buNone/>
            </a:pPr>
            <a:endParaRPr lang="en-US" dirty="0"/>
          </a:p>
          <a:p>
            <a:pPr marL="0" lvl="0" indent="0" algn="l" rtl="0">
              <a:lnSpc>
                <a:spcPct val="115000"/>
              </a:lnSpc>
              <a:spcBef>
                <a:spcPts val="0"/>
              </a:spcBef>
              <a:spcAft>
                <a:spcPts val="0"/>
              </a:spcAft>
              <a:buClr>
                <a:schemeClr val="dk1"/>
              </a:buClr>
              <a:buSzPts val="1100"/>
              <a:buFont typeface="Arial"/>
              <a:buNone/>
            </a:pPr>
            <a:r>
              <a:rPr lang="en-US" dirty="0"/>
              <a:t>At the beginning the output of the network is just noise, but thanks to the consistency loss, the network learns to map the latent representation into the corresponding image for each particular slice and frame.</a:t>
            </a:r>
            <a:endParaRPr dirty="0"/>
          </a:p>
          <a:p>
            <a:pPr marL="0" lvl="0" indent="0" algn="l" rtl="0">
              <a:lnSpc>
                <a:spcPct val="100000"/>
              </a:lnSpc>
              <a:spcBef>
                <a:spcPts val="0"/>
              </a:spcBef>
              <a:spcAft>
                <a:spcPts val="0"/>
              </a:spcAft>
              <a:buSzPts val="1400"/>
              <a:buNone/>
            </a:pPr>
            <a:endParaRPr dirty="0"/>
          </a:p>
        </p:txBody>
      </p:sp>
      <p:sp>
        <p:nvSpPr>
          <p:cNvPr id="236" name="Google Shape;236;g3541fea1272_0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4b11ff930_0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Here are the acquisition parameters.</a:t>
            </a:r>
            <a:endParaRPr dirty="0"/>
          </a:p>
          <a:p>
            <a:pPr marL="0" lvl="0" indent="0" algn="l" rtl="0">
              <a:lnSpc>
                <a:spcPct val="115000"/>
              </a:lnSpc>
              <a:spcBef>
                <a:spcPts val="0"/>
              </a:spcBef>
              <a:spcAft>
                <a:spcPts val="0"/>
              </a:spcAft>
              <a:buClr>
                <a:schemeClr val="dk1"/>
              </a:buClr>
              <a:buSzPts val="1100"/>
              <a:buFont typeface="Arial"/>
              <a:buNone/>
            </a:pPr>
            <a:r>
              <a:rPr lang="en-US" dirty="0"/>
              <a:t>The field of view, resolution, and number of slices are consistent between both fields.</a:t>
            </a:r>
            <a:endParaRPr dirty="0"/>
          </a:p>
          <a:p>
            <a:pPr marL="0" lvl="0" indent="0" algn="l" rtl="0">
              <a:lnSpc>
                <a:spcPct val="115000"/>
              </a:lnSpc>
              <a:spcBef>
                <a:spcPts val="0"/>
              </a:spcBef>
              <a:spcAft>
                <a:spcPts val="0"/>
              </a:spcAft>
              <a:buClr>
                <a:schemeClr val="dk1"/>
              </a:buClr>
              <a:buSzPts val="1100"/>
              <a:buFont typeface="Arial"/>
              <a:buNone/>
            </a:pPr>
            <a:r>
              <a:rPr lang="en-US" dirty="0"/>
              <a:t>We acquired 8 slices for 1.5 and 0.55T.</a:t>
            </a:r>
          </a:p>
          <a:p>
            <a:pPr marL="0" lvl="0" indent="0" algn="l" rtl="0">
              <a:lnSpc>
                <a:spcPct val="115000"/>
              </a:lnSpc>
              <a:spcBef>
                <a:spcPts val="0"/>
              </a:spcBef>
              <a:spcAft>
                <a:spcPts val="0"/>
              </a:spcAft>
              <a:buClr>
                <a:schemeClr val="dk1"/>
              </a:buClr>
              <a:buSzPts val="1100"/>
              <a:buFont typeface="Arial"/>
              <a:buNone/>
            </a:pPr>
            <a:r>
              <a:rPr lang="en-US" dirty="0"/>
              <a:t>At 1.5T each slice is acquired in 1s. At 0.55T, each slice is acquired in 1.5s, resulting in a total scan time of 8 and 12 seconds, respectably. </a:t>
            </a:r>
          </a:p>
          <a:p>
            <a:pPr marL="0" lvl="0" indent="0" algn="l" rtl="0">
              <a:lnSpc>
                <a:spcPct val="115000"/>
              </a:lnSpc>
              <a:spcBef>
                <a:spcPts val="0"/>
              </a:spcBef>
              <a:spcAft>
                <a:spcPts val="0"/>
              </a:spcAft>
              <a:buClr>
                <a:schemeClr val="dk1"/>
              </a:buClr>
              <a:buSzPts val="1100"/>
              <a:buFont typeface="Arial"/>
              <a:buNone/>
            </a:pPr>
            <a:r>
              <a:rPr lang="en-US" dirty="0"/>
              <a:t>Each slice was binned into 30 cardiac phases, resulting in a high acceleration factor per frame.</a:t>
            </a:r>
            <a:endParaRPr dirty="0"/>
          </a:p>
          <a:p>
            <a:pPr marL="0" lvl="0" indent="0" algn="l" rtl="0">
              <a:lnSpc>
                <a:spcPct val="100000"/>
              </a:lnSpc>
              <a:spcBef>
                <a:spcPts val="0"/>
              </a:spcBef>
              <a:spcAft>
                <a:spcPts val="0"/>
              </a:spcAft>
              <a:buSzPts val="1400"/>
              <a:buNone/>
            </a:pPr>
            <a:endParaRPr dirty="0"/>
          </a:p>
        </p:txBody>
      </p:sp>
      <p:sp>
        <p:nvSpPr>
          <p:cNvPr id="326" name="Google Shape;326;g354b11ff930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 name="Google Shape;17;p2"/>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8" name="Google Shape;18;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 name="Google Shape;20;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 name="Google Shape;23;p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 name="Google Shape;24;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 name="Google Shape;30;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1" name="Google Shape;31;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 name="Google Shape;32;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 name="Google Shape;36;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 name="Google Shape;39;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 name="Google Shape;42;p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3" name="Google Shape;43;p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4" name="Google Shape;44;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5" name="Google Shape;45;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6" name="Google Shape;46;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 name="Google Shape;47;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 name="Google Shape;51;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7" name="Google Shape;57;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9"/>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61" name="Google Shape;61;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2" name="Google Shape;62;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 name="Google Shape;64;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10"/>
          <p:cNvSpPr>
            <a:spLocks noGrp="1"/>
          </p:cNvSpPr>
          <p:nvPr>
            <p:ph type="pic" idx="2"/>
          </p:nvPr>
        </p:nvSpPr>
        <p:spPr>
          <a:xfrm>
            <a:off x="3887391" y="740569"/>
            <a:ext cx="4629300" cy="3655200"/>
          </a:xfrm>
          <a:prstGeom prst="rect">
            <a:avLst/>
          </a:prstGeom>
          <a:noFill/>
          <a:ln>
            <a:noFill/>
          </a:ln>
        </p:spPr>
      </p:sp>
      <p:sp>
        <p:nvSpPr>
          <p:cNvPr id="68" name="Google Shape;68;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69" name="Google Shape;69;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6.gif"/><Relationship Id="rId7" Type="http://schemas.openxmlformats.org/officeDocument/2006/relationships/image" Target="../media/image39.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8.gif"/><Relationship Id="rId11" Type="http://schemas.openxmlformats.org/officeDocument/2006/relationships/image" Target="../media/image9.gif"/><Relationship Id="rId5" Type="http://schemas.openxmlformats.org/officeDocument/2006/relationships/image" Target="../media/image11.gif"/><Relationship Id="rId10" Type="http://schemas.openxmlformats.org/officeDocument/2006/relationships/image" Target="../media/image41.gif"/><Relationship Id="rId4" Type="http://schemas.openxmlformats.org/officeDocument/2006/relationships/image" Target="../media/image37.gif"/><Relationship Id="rId9" Type="http://schemas.openxmlformats.org/officeDocument/2006/relationships/image" Target="../media/image40.gif"/></Relationships>
</file>

<file path=ppt/slides/_rels/slide14.xml.rels><?xml version="1.0" encoding="UTF-8" standalone="yes"?>
<Relationships xmlns="http://schemas.openxmlformats.org/package/2006/relationships"><Relationship Id="rId8" Type="http://schemas.openxmlformats.org/officeDocument/2006/relationships/image" Target="../media/image40.gif"/><Relationship Id="rId3" Type="http://schemas.openxmlformats.org/officeDocument/2006/relationships/image" Target="../media/image37.gif"/><Relationship Id="rId7"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gif"/><Relationship Id="rId5" Type="http://schemas.openxmlformats.org/officeDocument/2006/relationships/image" Target="../media/image38.gif"/><Relationship Id="rId10" Type="http://schemas.openxmlformats.org/officeDocument/2006/relationships/image" Target="../media/image9.gif"/><Relationship Id="rId4" Type="http://schemas.openxmlformats.org/officeDocument/2006/relationships/image" Target="../media/image11.gif"/><Relationship Id="rId9" Type="http://schemas.openxmlformats.org/officeDocument/2006/relationships/image" Target="../media/image41.gif"/></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2.png"/><Relationship Id="rId7" Type="http://schemas.openxmlformats.org/officeDocument/2006/relationships/image" Target="../media/image44.png"/><Relationship Id="rId12"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2.jpg"/><Relationship Id="rId5" Type="http://schemas.openxmlformats.org/officeDocument/2006/relationships/hyperlink" Target="https://i-health.cl/" TargetMode="External"/><Relationship Id="rId10" Type="http://schemas.openxmlformats.org/officeDocument/2006/relationships/image" Target="../media/image1.jpg"/><Relationship Id="rId4" Type="http://schemas.openxmlformats.org/officeDocument/2006/relationships/image" Target="../media/image4.gif"/><Relationship Id="rId9" Type="http://schemas.openxmlformats.org/officeDocument/2006/relationships/image" Target="../media/image45.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gif"/><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notesSlide" Target="../notesSlides/notesSlide8.xml"/><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9" name="Google Shape;89;p13"/>
          <p:cNvSpPr txBox="1"/>
          <p:nvPr/>
        </p:nvSpPr>
        <p:spPr>
          <a:xfrm>
            <a:off x="640004" y="1511545"/>
            <a:ext cx="7718400" cy="14547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203864"/>
                </a:solidFill>
                <a:latin typeface="Arial"/>
                <a:ea typeface="Arial"/>
                <a:cs typeface="Arial"/>
                <a:sym typeface="Arial"/>
              </a:rPr>
              <a:t>Multi-Slice Single-Breath-Hold Cardiac CINE with Slice and Time-Dependent Deep Image Prior at 1.5T and 0.55T</a:t>
            </a:r>
            <a:endParaRPr sz="1400" b="0" i="0" u="none" strike="noStrike" cap="none">
              <a:solidFill>
                <a:schemeClr val="dk1"/>
              </a:solidFill>
              <a:latin typeface="Calibri"/>
              <a:ea typeface="Calibri"/>
              <a:cs typeface="Calibri"/>
              <a:sym typeface="Calibri"/>
            </a:endParaRPr>
          </a:p>
        </p:txBody>
      </p:sp>
      <p:sp>
        <p:nvSpPr>
          <p:cNvPr id="90" name="Google Shape;90;p13"/>
          <p:cNvSpPr txBox="1"/>
          <p:nvPr/>
        </p:nvSpPr>
        <p:spPr>
          <a:xfrm>
            <a:off x="-3171" y="4956754"/>
            <a:ext cx="9147300" cy="195300"/>
          </a:xfrm>
          <a:prstGeom prst="rect">
            <a:avLst/>
          </a:prstGeom>
          <a:solidFill>
            <a:srgbClr val="2038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FFFFFF"/>
                </a:solidFill>
                <a:latin typeface="Calibri"/>
                <a:ea typeface="Calibri"/>
                <a:cs typeface="Calibri"/>
                <a:sym typeface="Calibri"/>
              </a:rPr>
              <a:t>ISMRM 2025</a:t>
            </a:r>
            <a:endParaRPr sz="1100" b="0" i="0" u="none" strike="noStrike" cap="none" dirty="0">
              <a:solidFill>
                <a:srgbClr val="000000"/>
              </a:solidFill>
              <a:latin typeface="Arial"/>
              <a:ea typeface="Arial"/>
              <a:cs typeface="Arial"/>
              <a:sym typeface="Arial"/>
            </a:endParaRPr>
          </a:p>
        </p:txBody>
      </p:sp>
      <p:sp>
        <p:nvSpPr>
          <p:cNvPr id="91" name="Google Shape;91;p13"/>
          <p:cNvSpPr txBox="1"/>
          <p:nvPr/>
        </p:nvSpPr>
        <p:spPr>
          <a:xfrm>
            <a:off x="640004" y="3084913"/>
            <a:ext cx="7718400" cy="15162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sng" strike="noStrike" cap="none">
                <a:solidFill>
                  <a:srgbClr val="203864"/>
                </a:solidFill>
                <a:latin typeface="Arial"/>
                <a:ea typeface="Arial"/>
                <a:cs typeface="Arial"/>
                <a:sym typeface="Arial"/>
              </a:rPr>
              <a:t>Rafael de la Sotta</a:t>
            </a:r>
            <a:r>
              <a:rPr lang="en-US" sz="1800" b="0" i="0" strike="noStrike" cap="none" baseline="30000">
                <a:solidFill>
                  <a:srgbClr val="203864"/>
                </a:solidFill>
                <a:latin typeface="Arial"/>
                <a:ea typeface="Arial"/>
                <a:cs typeface="Arial"/>
                <a:sym typeface="Arial"/>
              </a:rPr>
              <a:t>1</a:t>
            </a:r>
            <a:r>
              <a:rPr lang="en-US" sz="1800" b="0" i="0" u="none" strike="noStrike" cap="none">
                <a:solidFill>
                  <a:srgbClr val="203864"/>
                </a:solidFill>
                <a:latin typeface="Arial"/>
                <a:ea typeface="Arial"/>
                <a:cs typeface="Arial"/>
                <a:sym typeface="Arial"/>
              </a:rPr>
              <a:t>, Tabita Catalán</a:t>
            </a:r>
            <a:r>
              <a:rPr lang="en-US" sz="1800" b="0" i="0" u="none" strike="noStrike" cap="none" baseline="30000">
                <a:solidFill>
                  <a:srgbClr val="203864"/>
                </a:solidFill>
                <a:latin typeface="Arial"/>
                <a:ea typeface="Arial"/>
                <a:cs typeface="Arial"/>
                <a:sym typeface="Arial"/>
              </a:rPr>
              <a:t>1,2</a:t>
            </a:r>
            <a:r>
              <a:rPr lang="en-US" sz="1800" b="0" i="0" u="none" strike="noStrike" cap="none">
                <a:solidFill>
                  <a:srgbClr val="203864"/>
                </a:solidFill>
                <a:latin typeface="Arial"/>
                <a:ea typeface="Arial"/>
                <a:cs typeface="Arial"/>
                <a:sym typeface="Arial"/>
              </a:rPr>
              <a:t>, Francisco Sahli</a:t>
            </a:r>
            <a:r>
              <a:rPr lang="en-US" sz="1800" b="0" i="0" u="none" strike="noStrike" cap="none" baseline="30000">
                <a:solidFill>
                  <a:srgbClr val="203864"/>
                </a:solidFill>
                <a:latin typeface="Arial"/>
                <a:ea typeface="Arial"/>
                <a:cs typeface="Arial"/>
                <a:sym typeface="Arial"/>
              </a:rPr>
              <a:t>1,2,3</a:t>
            </a:r>
            <a:r>
              <a:rPr lang="en-US" sz="1800" b="0" i="0" u="none" strike="noStrike" cap="none">
                <a:solidFill>
                  <a:srgbClr val="203864"/>
                </a:solidFill>
                <a:latin typeface="Arial"/>
                <a:ea typeface="Arial"/>
                <a:cs typeface="Arial"/>
                <a:sym typeface="Arial"/>
              </a:rPr>
              <a:t>, *René Botnar</a:t>
            </a:r>
            <a:r>
              <a:rPr lang="en-US" sz="1800" b="0" i="0" u="none" strike="noStrike" cap="none" baseline="30000">
                <a:solidFill>
                  <a:srgbClr val="203864"/>
                </a:solidFill>
                <a:latin typeface="Arial"/>
                <a:ea typeface="Arial"/>
                <a:cs typeface="Arial"/>
                <a:sym typeface="Arial"/>
              </a:rPr>
              <a:t>1,2,3,4</a:t>
            </a:r>
            <a:r>
              <a:rPr lang="en-US" sz="1800" b="0" i="0" u="none" strike="noStrike" cap="none">
                <a:solidFill>
                  <a:srgbClr val="203864"/>
                </a:solidFill>
                <a:latin typeface="Arial"/>
                <a:ea typeface="Arial"/>
                <a:cs typeface="Arial"/>
                <a:sym typeface="Arial"/>
              </a:rPr>
              <a:t> and *Claudia Prieto</a:t>
            </a:r>
            <a:r>
              <a:rPr lang="en-US" sz="1800" b="0" i="0" u="none" strike="noStrike" cap="none" baseline="30000">
                <a:solidFill>
                  <a:srgbClr val="203864"/>
                </a:solidFill>
                <a:latin typeface="Arial"/>
                <a:ea typeface="Arial"/>
                <a:cs typeface="Arial"/>
                <a:sym typeface="Arial"/>
              </a:rPr>
              <a:t>1,2,3</a:t>
            </a:r>
            <a:endParaRPr sz="1800" b="0" i="0" u="none" strike="noStrike" cap="none" baseline="30000">
              <a:solidFill>
                <a:srgbClr val="20386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20386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1" u="none" strike="noStrike" cap="none" baseline="30000">
                <a:solidFill>
                  <a:srgbClr val="203864"/>
                </a:solidFill>
                <a:latin typeface="Arial"/>
                <a:ea typeface="Arial"/>
                <a:cs typeface="Arial"/>
                <a:sym typeface="Arial"/>
              </a:rPr>
              <a:t>1</a:t>
            </a:r>
            <a:r>
              <a:rPr lang="en-US" sz="900" b="0" i="1" u="none" strike="noStrike" cap="none">
                <a:solidFill>
                  <a:srgbClr val="203864"/>
                </a:solidFill>
                <a:latin typeface="Arial"/>
                <a:ea typeface="Arial"/>
                <a:cs typeface="Arial"/>
                <a:sym typeface="Arial"/>
              </a:rPr>
              <a:t>Millenium Institute for Intelligent Healthcare Engineering, Santiago, Chile</a:t>
            </a:r>
            <a:br>
              <a:rPr lang="en-US" sz="900" b="0" i="1" u="none" strike="noStrike" cap="none">
                <a:solidFill>
                  <a:srgbClr val="203864"/>
                </a:solidFill>
                <a:latin typeface="Arial"/>
                <a:ea typeface="Arial"/>
                <a:cs typeface="Arial"/>
                <a:sym typeface="Arial"/>
              </a:rPr>
            </a:br>
            <a:r>
              <a:rPr lang="en-US" sz="900" b="0" i="1" u="none" strike="noStrike" cap="none" baseline="30000">
                <a:solidFill>
                  <a:srgbClr val="203864"/>
                </a:solidFill>
                <a:latin typeface="Arial"/>
                <a:ea typeface="Arial"/>
                <a:cs typeface="Arial"/>
                <a:sym typeface="Arial"/>
              </a:rPr>
              <a:t>2</a:t>
            </a:r>
            <a:r>
              <a:rPr lang="en-US" sz="900" b="0" i="1" u="none" strike="noStrike" cap="none">
                <a:solidFill>
                  <a:srgbClr val="203864"/>
                </a:solidFill>
                <a:latin typeface="Arial"/>
                <a:ea typeface="Arial"/>
                <a:cs typeface="Arial"/>
                <a:sym typeface="Arial"/>
              </a:rPr>
              <a:t>School of Engineering, Pontificia Universidad Católica de Chile, Santiago, Chile </a:t>
            </a:r>
            <a:endParaRPr sz="900" b="0" i="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1" u="none" strike="noStrike" cap="none" baseline="30000">
                <a:solidFill>
                  <a:srgbClr val="203864"/>
                </a:solidFill>
                <a:latin typeface="Arial"/>
                <a:ea typeface="Arial"/>
                <a:cs typeface="Arial"/>
                <a:sym typeface="Arial"/>
              </a:rPr>
              <a:t>3</a:t>
            </a:r>
            <a:r>
              <a:rPr lang="en-US" sz="900" b="0" i="1" u="none" strike="noStrike" cap="none">
                <a:solidFill>
                  <a:srgbClr val="203864"/>
                </a:solidFill>
                <a:latin typeface="Arial"/>
                <a:ea typeface="Arial"/>
                <a:cs typeface="Arial"/>
                <a:sym typeface="Arial"/>
              </a:rPr>
              <a:t>Institute for Biological and Medical Engineering, Pontificia Universidad Católica de Chile, Santiago, Chile </a:t>
            </a:r>
            <a:endParaRPr sz="900" b="0" i="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1" u="none" strike="noStrike" cap="none" baseline="30000">
                <a:solidFill>
                  <a:srgbClr val="203864"/>
                </a:solidFill>
                <a:latin typeface="Arial"/>
                <a:ea typeface="Arial"/>
                <a:cs typeface="Arial"/>
                <a:sym typeface="Arial"/>
              </a:rPr>
              <a:t>4</a:t>
            </a:r>
            <a:r>
              <a:rPr lang="en-US" sz="900" b="0" i="1" u="none" strike="noStrike" cap="none">
                <a:solidFill>
                  <a:srgbClr val="203864"/>
                </a:solidFill>
                <a:latin typeface="Arial"/>
                <a:ea typeface="Arial"/>
                <a:cs typeface="Arial"/>
                <a:sym typeface="Arial"/>
              </a:rPr>
              <a:t>School of Biomedical Engineering, King's College London, London, United Kingdom</a:t>
            </a:r>
            <a:endParaRPr sz="900" b="0" i="1"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endParaRPr sz="1100" b="0" i="0" u="none" strike="noStrike" cap="none">
              <a:solidFill>
                <a:srgbClr val="203864"/>
              </a:solidFill>
              <a:latin typeface="Arial"/>
              <a:ea typeface="Arial"/>
              <a:cs typeface="Arial"/>
              <a:sym typeface="Arial"/>
            </a:endParaRPr>
          </a:p>
        </p:txBody>
      </p:sp>
      <p:pic>
        <p:nvPicPr>
          <p:cNvPr id="92" name="Google Shape;92;p13"/>
          <p:cNvPicPr preferRelativeResize="0"/>
          <p:nvPr/>
        </p:nvPicPr>
        <p:blipFill rotWithShape="1">
          <a:blip r:embed="rId3">
            <a:alphaModFix/>
          </a:blip>
          <a:srcRect b="16329"/>
          <a:stretch/>
        </p:blipFill>
        <p:spPr>
          <a:xfrm>
            <a:off x="-15536" y="2161"/>
            <a:ext cx="3521101" cy="1270342"/>
          </a:xfrm>
          <a:prstGeom prst="rect">
            <a:avLst/>
          </a:prstGeom>
          <a:noFill/>
          <a:ln>
            <a:noFill/>
          </a:ln>
        </p:spPr>
      </p:pic>
      <p:pic>
        <p:nvPicPr>
          <p:cNvPr id="93" name="Google Shape;93;p13"/>
          <p:cNvPicPr preferRelativeResize="0"/>
          <p:nvPr/>
        </p:nvPicPr>
        <p:blipFill rotWithShape="1">
          <a:blip r:embed="rId4">
            <a:alphaModFix/>
          </a:blip>
          <a:srcRect/>
          <a:stretch/>
        </p:blipFill>
        <p:spPr>
          <a:xfrm>
            <a:off x="3289713" y="-28780"/>
            <a:ext cx="2755638" cy="1308907"/>
          </a:xfrm>
          <a:prstGeom prst="rect">
            <a:avLst/>
          </a:prstGeom>
          <a:noFill/>
          <a:ln>
            <a:noFill/>
          </a:ln>
        </p:spPr>
      </p:pic>
      <p:pic>
        <p:nvPicPr>
          <p:cNvPr id="94" name="Google Shape;94;p13"/>
          <p:cNvPicPr preferRelativeResize="0"/>
          <p:nvPr/>
        </p:nvPicPr>
        <p:blipFill rotWithShape="1">
          <a:blip r:embed="rId5">
            <a:alphaModFix/>
          </a:blip>
          <a:srcRect/>
          <a:stretch/>
        </p:blipFill>
        <p:spPr>
          <a:xfrm>
            <a:off x="6023839" y="-1418"/>
            <a:ext cx="3129348" cy="1283402"/>
          </a:xfrm>
          <a:prstGeom prst="rect">
            <a:avLst/>
          </a:prstGeom>
          <a:noFill/>
          <a:ln>
            <a:noFill/>
          </a:ln>
        </p:spPr>
      </p:pic>
      <p:pic>
        <p:nvPicPr>
          <p:cNvPr id="95" name="Google Shape;95;p13"/>
          <p:cNvPicPr preferRelativeResize="0"/>
          <p:nvPr/>
        </p:nvPicPr>
        <p:blipFill rotWithShape="1">
          <a:blip r:embed="rId6">
            <a:alphaModFix/>
          </a:blip>
          <a:srcRect/>
          <a:stretch/>
        </p:blipFill>
        <p:spPr>
          <a:xfrm>
            <a:off x="-39098" y="3957289"/>
            <a:ext cx="1097094" cy="1097097"/>
          </a:xfrm>
          <a:prstGeom prst="rect">
            <a:avLst/>
          </a:prstGeom>
          <a:noFill/>
          <a:ln>
            <a:noFill/>
          </a:ln>
        </p:spPr>
      </p:pic>
      <p:pic>
        <p:nvPicPr>
          <p:cNvPr id="96" name="Google Shape;96;p13"/>
          <p:cNvPicPr preferRelativeResize="0"/>
          <p:nvPr/>
        </p:nvPicPr>
        <p:blipFill rotWithShape="1">
          <a:blip r:embed="rId7">
            <a:alphaModFix/>
          </a:blip>
          <a:srcRect/>
          <a:stretch/>
        </p:blipFill>
        <p:spPr>
          <a:xfrm>
            <a:off x="6854109" y="4560194"/>
            <a:ext cx="2175013" cy="304408"/>
          </a:xfrm>
          <a:prstGeom prst="rect">
            <a:avLst/>
          </a:prstGeom>
          <a:noFill/>
          <a:ln>
            <a:noFill/>
          </a:ln>
        </p:spPr>
      </p:pic>
      <p:sp>
        <p:nvSpPr>
          <p:cNvPr id="2" name="Google Shape;113;p15">
            <a:extLst>
              <a:ext uri="{FF2B5EF4-FFF2-40B4-BE49-F238E27FC236}">
                <a16:creationId xmlns:a16="http://schemas.microsoft.com/office/drawing/2014/main" id="{9B1E1395-3AEB-3B6B-A559-BD5EFEC8381E}"/>
              </a:ext>
            </a:extLst>
          </p:cNvPr>
          <p:cNvSpPr/>
          <p:nvPr/>
        </p:nvSpPr>
        <p:spPr>
          <a:xfrm>
            <a:off x="-3240" y="4956795"/>
            <a:ext cx="9146700" cy="195000"/>
          </a:xfrm>
          <a:prstGeom prst="rect">
            <a:avLst/>
          </a:prstGeom>
          <a:no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endParaRPr sz="900" b="0" i="0" u="none" strike="noStrike" cap="none" dirty="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15139"/>
    </mc:Choice>
    <mc:Fallback xmlns="">
      <p:transition spd="slow" advTm="151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2"/>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42" name="Google Shape;342;p22"/>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343" name="Google Shape;343;p22"/>
          <p:cNvSpPr txBox="1"/>
          <p:nvPr/>
        </p:nvSpPr>
        <p:spPr>
          <a:xfrm>
            <a:off x="298939" y="231847"/>
            <a:ext cx="83823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Results: High-quality images at 1.5T</a:t>
            </a:r>
            <a:endParaRPr sz="2400" b="1" i="0" u="none" strike="noStrike" cap="none">
              <a:solidFill>
                <a:srgbClr val="FFFFFF"/>
              </a:solidFill>
              <a:latin typeface="Arial"/>
              <a:ea typeface="Arial"/>
              <a:cs typeface="Arial"/>
              <a:sym typeface="Arial"/>
            </a:endParaRPr>
          </a:p>
        </p:txBody>
      </p:sp>
      <p:sp>
        <p:nvSpPr>
          <p:cNvPr id="344" name="Google Shape;344;p22"/>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10</a:t>
            </a:fld>
            <a:endParaRPr sz="900" b="1" i="0" u="none" strike="noStrike" cap="none">
              <a:solidFill>
                <a:srgbClr val="FFFFFF"/>
              </a:solidFill>
              <a:latin typeface="Arial"/>
              <a:ea typeface="Arial"/>
              <a:cs typeface="Arial"/>
              <a:sym typeface="Arial"/>
            </a:endParaRPr>
          </a:p>
        </p:txBody>
      </p:sp>
      <p:sp>
        <p:nvSpPr>
          <p:cNvPr id="345" name="Google Shape;345;p22"/>
          <p:cNvSpPr/>
          <p:nvPr/>
        </p:nvSpPr>
        <p:spPr>
          <a:xfrm>
            <a:off x="-3240" y="4956795"/>
            <a:ext cx="9146700" cy="1947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p>
        </p:txBody>
      </p:sp>
      <p:sp>
        <p:nvSpPr>
          <p:cNvPr id="346" name="Google Shape;346;p22"/>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10</a:t>
            </a:fld>
            <a:endParaRPr sz="900" b="1" i="0" u="none" strike="noStrike" cap="none">
              <a:solidFill>
                <a:srgbClr val="FFFFFF"/>
              </a:solidFill>
              <a:latin typeface="Arial"/>
              <a:ea typeface="Arial"/>
              <a:cs typeface="Arial"/>
              <a:sym typeface="Arial"/>
            </a:endParaRPr>
          </a:p>
        </p:txBody>
      </p:sp>
      <p:sp>
        <p:nvSpPr>
          <p:cNvPr id="347" name="Google Shape;347;p22"/>
          <p:cNvSpPr txBox="1"/>
          <p:nvPr/>
        </p:nvSpPr>
        <p:spPr>
          <a:xfrm>
            <a:off x="2574" y="4958525"/>
            <a:ext cx="7354189" cy="1947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800" baseline="30000" dirty="0">
                <a:solidFill>
                  <a:schemeClr val="lt1"/>
                </a:solidFill>
              </a:rPr>
              <a:t>1</a:t>
            </a:r>
            <a:r>
              <a:rPr lang="en-US" sz="800" dirty="0">
                <a:solidFill>
                  <a:schemeClr val="lt1"/>
                </a:solidFill>
              </a:rPr>
              <a:t>Yoo, </a:t>
            </a:r>
            <a:r>
              <a:rPr lang="en-US" sz="800" dirty="0" err="1">
                <a:solidFill>
                  <a:schemeClr val="lt1"/>
                </a:solidFill>
              </a:rPr>
              <a:t>Jaejun</a:t>
            </a:r>
            <a:r>
              <a:rPr lang="en-US" sz="800" dirty="0">
                <a:solidFill>
                  <a:schemeClr val="lt1"/>
                </a:solidFill>
              </a:rPr>
              <a:t>, et al. IEEE Trans Med Imaging. 2021.  </a:t>
            </a:r>
            <a:r>
              <a:rPr lang="en-US" sz="800" baseline="30000" dirty="0">
                <a:solidFill>
                  <a:schemeClr val="lt1"/>
                </a:solidFill>
              </a:rPr>
              <a:t>2</a:t>
            </a:r>
            <a:r>
              <a:rPr lang="en-US" sz="800" dirty="0">
                <a:solidFill>
                  <a:schemeClr val="lt1"/>
                </a:solidFill>
              </a:rPr>
              <a:t>Feng, Li, et al. Magn </a:t>
            </a:r>
            <a:r>
              <a:rPr lang="en-US" sz="800" dirty="0" err="1">
                <a:solidFill>
                  <a:schemeClr val="lt1"/>
                </a:solidFill>
              </a:rPr>
              <a:t>Reson</a:t>
            </a:r>
            <a:r>
              <a:rPr lang="en-US" sz="800" dirty="0">
                <a:solidFill>
                  <a:schemeClr val="lt1"/>
                </a:solidFill>
              </a:rPr>
              <a:t> Med. 2014.  </a:t>
            </a:r>
            <a:r>
              <a:rPr lang="en-US" sz="800" baseline="30000" dirty="0">
                <a:solidFill>
                  <a:schemeClr val="lt1"/>
                </a:solidFill>
              </a:rPr>
              <a:t>3</a:t>
            </a:r>
            <a:r>
              <a:rPr lang="en-US" sz="800" dirty="0">
                <a:solidFill>
                  <a:schemeClr val="lt1"/>
                </a:solidFill>
              </a:rPr>
              <a:t>Pruessmann, Klass, et al. Magn </a:t>
            </a:r>
            <a:r>
              <a:rPr lang="en-US" sz="800" dirty="0" err="1">
                <a:solidFill>
                  <a:schemeClr val="lt1"/>
                </a:solidFill>
              </a:rPr>
              <a:t>Reson</a:t>
            </a:r>
            <a:r>
              <a:rPr lang="en-US" sz="800" dirty="0">
                <a:solidFill>
                  <a:schemeClr val="lt1"/>
                </a:solidFill>
              </a:rPr>
              <a:t> Med. 1999     </a:t>
            </a:r>
            <a:endParaRPr sz="800" b="1" i="0" u="none" strike="noStrike" cap="none" dirty="0">
              <a:solidFill>
                <a:schemeClr val="lt1"/>
              </a:solidFill>
              <a:latin typeface="Calibri"/>
              <a:ea typeface="Calibri"/>
              <a:cs typeface="Calibri"/>
              <a:sym typeface="Calibri"/>
            </a:endParaRPr>
          </a:p>
        </p:txBody>
      </p:sp>
      <p:pic>
        <p:nvPicPr>
          <p:cNvPr id="348" name="Google Shape;348;p22"/>
          <p:cNvPicPr preferRelativeResize="0"/>
          <p:nvPr/>
        </p:nvPicPr>
        <p:blipFill rotWithShape="1">
          <a:blip r:embed="rId3">
            <a:alphaModFix/>
          </a:blip>
          <a:srcRect l="39" t="4861" r="39"/>
          <a:stretch/>
        </p:blipFill>
        <p:spPr>
          <a:xfrm>
            <a:off x="1002038" y="1073175"/>
            <a:ext cx="6975956" cy="3800532"/>
          </a:xfrm>
          <a:prstGeom prst="rect">
            <a:avLst/>
          </a:prstGeom>
          <a:noFill/>
          <a:ln>
            <a:noFill/>
          </a:ln>
        </p:spPr>
      </p:pic>
      <p:sp>
        <p:nvSpPr>
          <p:cNvPr id="349" name="Google Shape;349;p22"/>
          <p:cNvSpPr txBox="1"/>
          <p:nvPr/>
        </p:nvSpPr>
        <p:spPr>
          <a:xfrm>
            <a:off x="1101338" y="796106"/>
            <a:ext cx="1210500" cy="357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500"/>
              <a:t>Ground truth</a:t>
            </a:r>
            <a:endParaRPr sz="1500"/>
          </a:p>
        </p:txBody>
      </p:sp>
      <p:sp>
        <p:nvSpPr>
          <p:cNvPr id="350" name="Google Shape;350;p22"/>
          <p:cNvSpPr txBox="1"/>
          <p:nvPr/>
        </p:nvSpPr>
        <p:spPr>
          <a:xfrm>
            <a:off x="2362100" y="796100"/>
            <a:ext cx="1472400" cy="357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500" b="1"/>
              <a:t>ST-DIP (Ours)</a:t>
            </a:r>
            <a:endParaRPr sz="1500"/>
          </a:p>
        </p:txBody>
      </p:sp>
      <p:sp>
        <p:nvSpPr>
          <p:cNvPr id="351" name="Google Shape;351;p22"/>
          <p:cNvSpPr txBox="1"/>
          <p:nvPr/>
        </p:nvSpPr>
        <p:spPr>
          <a:xfrm>
            <a:off x="3884756" y="796106"/>
            <a:ext cx="1210500" cy="357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500"/>
              <a:t>TD-DIP</a:t>
            </a:r>
            <a:r>
              <a:rPr lang="en-US" sz="1500" baseline="30000"/>
              <a:t>1</a:t>
            </a:r>
            <a:endParaRPr sz="1500" baseline="30000"/>
          </a:p>
        </p:txBody>
      </p:sp>
      <p:sp>
        <p:nvSpPr>
          <p:cNvPr id="352" name="Google Shape;352;p22"/>
          <p:cNvSpPr txBox="1"/>
          <p:nvPr/>
        </p:nvSpPr>
        <p:spPr>
          <a:xfrm>
            <a:off x="5253844" y="796106"/>
            <a:ext cx="1210500" cy="357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500"/>
              <a:t>GRASP</a:t>
            </a:r>
            <a:r>
              <a:rPr lang="en-US" sz="1500" baseline="30000"/>
              <a:t>2</a:t>
            </a:r>
            <a:endParaRPr sz="1500" baseline="30000"/>
          </a:p>
        </p:txBody>
      </p:sp>
      <p:sp>
        <p:nvSpPr>
          <p:cNvPr id="353" name="Google Shape;353;p22"/>
          <p:cNvSpPr txBox="1"/>
          <p:nvPr/>
        </p:nvSpPr>
        <p:spPr>
          <a:xfrm>
            <a:off x="6668175" y="796106"/>
            <a:ext cx="1165200" cy="357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500"/>
              <a:t>SENSE</a:t>
            </a:r>
            <a:r>
              <a:rPr lang="en-US" sz="1500" baseline="30000"/>
              <a:t>3</a:t>
            </a:r>
            <a:endParaRPr sz="1500" baseline="30000"/>
          </a:p>
        </p:txBody>
      </p:sp>
    </p:spTree>
  </p:cSld>
  <p:clrMapOvr>
    <a:masterClrMapping/>
  </p:clrMapOvr>
  <mc:AlternateContent xmlns:mc="http://schemas.openxmlformats.org/markup-compatibility/2006" xmlns:p14="http://schemas.microsoft.com/office/powerpoint/2010/main">
    <mc:Choice Requires="p14">
      <p:transition spd="slow" p14:dur="2000" advTm="26748"/>
    </mc:Choice>
    <mc:Fallback xmlns="">
      <p:transition spd="slow" advTm="2674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3"/>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59" name="Google Shape;359;p23"/>
          <p:cNvSpPr txBox="1"/>
          <p:nvPr/>
        </p:nvSpPr>
        <p:spPr>
          <a:xfrm>
            <a:off x="144506" y="146792"/>
            <a:ext cx="8578500" cy="577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360" name="Google Shape;360;p23"/>
          <p:cNvSpPr txBox="1"/>
          <p:nvPr/>
        </p:nvSpPr>
        <p:spPr>
          <a:xfrm>
            <a:off x="298939" y="231847"/>
            <a:ext cx="83823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Results: High-quality images at 1.5T</a:t>
            </a:r>
            <a:endParaRPr sz="2400" b="1" i="0" u="none" strike="noStrike" cap="none">
              <a:solidFill>
                <a:srgbClr val="FFFFFF"/>
              </a:solidFill>
              <a:latin typeface="Arial"/>
              <a:ea typeface="Arial"/>
              <a:cs typeface="Arial"/>
              <a:sym typeface="Arial"/>
            </a:endParaRPr>
          </a:p>
        </p:txBody>
      </p:sp>
      <p:sp>
        <p:nvSpPr>
          <p:cNvPr id="361" name="Google Shape;361;p23"/>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11</a:t>
            </a:fld>
            <a:endParaRPr sz="900" b="1" i="0" u="none" strike="noStrike" cap="none">
              <a:solidFill>
                <a:srgbClr val="FFFFFF"/>
              </a:solidFill>
              <a:latin typeface="Arial"/>
              <a:ea typeface="Arial"/>
              <a:cs typeface="Arial"/>
              <a:sym typeface="Arial"/>
            </a:endParaRPr>
          </a:p>
        </p:txBody>
      </p:sp>
      <p:sp>
        <p:nvSpPr>
          <p:cNvPr id="362" name="Google Shape;362;p23"/>
          <p:cNvSpPr/>
          <p:nvPr/>
        </p:nvSpPr>
        <p:spPr>
          <a:xfrm>
            <a:off x="-3240" y="4956795"/>
            <a:ext cx="9146700" cy="1947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p>
        </p:txBody>
      </p:sp>
      <p:sp>
        <p:nvSpPr>
          <p:cNvPr id="363" name="Google Shape;363;p23"/>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11</a:t>
            </a:fld>
            <a:endParaRPr sz="900" b="1" i="0" u="none" strike="noStrike" cap="none">
              <a:solidFill>
                <a:srgbClr val="FFFFFF"/>
              </a:solidFill>
              <a:latin typeface="Arial"/>
              <a:ea typeface="Arial"/>
              <a:cs typeface="Arial"/>
              <a:sym typeface="Arial"/>
            </a:endParaRPr>
          </a:p>
        </p:txBody>
      </p:sp>
      <p:sp>
        <p:nvSpPr>
          <p:cNvPr id="364" name="Google Shape;364;p23"/>
          <p:cNvSpPr txBox="1"/>
          <p:nvPr/>
        </p:nvSpPr>
        <p:spPr>
          <a:xfrm>
            <a:off x="2564" y="4958523"/>
            <a:ext cx="4020600" cy="361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Calibri"/>
              <a:ea typeface="Calibri"/>
              <a:cs typeface="Calibri"/>
              <a:sym typeface="Calibri"/>
            </a:endParaRPr>
          </a:p>
        </p:txBody>
      </p:sp>
      <p:pic>
        <p:nvPicPr>
          <p:cNvPr id="365" name="Google Shape;365;p23"/>
          <p:cNvPicPr preferRelativeResize="0"/>
          <p:nvPr/>
        </p:nvPicPr>
        <p:blipFill rotWithShape="1">
          <a:blip r:embed="rId3">
            <a:alphaModFix/>
          </a:blip>
          <a:srcRect/>
          <a:stretch/>
        </p:blipFill>
        <p:spPr>
          <a:xfrm>
            <a:off x="103350" y="1110115"/>
            <a:ext cx="8937300" cy="34501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5223"/>
    </mc:Choice>
    <mc:Fallback xmlns="">
      <p:transition spd="slow" advTm="252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4"/>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71" name="Google Shape;371;p24"/>
          <p:cNvSpPr txBox="1"/>
          <p:nvPr/>
        </p:nvSpPr>
        <p:spPr>
          <a:xfrm>
            <a:off x="144506" y="146793"/>
            <a:ext cx="8578500" cy="649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372" name="Google Shape;372;p24"/>
          <p:cNvSpPr txBox="1"/>
          <p:nvPr/>
        </p:nvSpPr>
        <p:spPr>
          <a:xfrm>
            <a:off x="298939" y="231847"/>
            <a:ext cx="83823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Results: High-quality images at 0.55T</a:t>
            </a:r>
            <a:endParaRPr sz="2400" b="1" i="0" u="none" strike="noStrike" cap="none">
              <a:solidFill>
                <a:srgbClr val="FFFFFF"/>
              </a:solidFill>
              <a:latin typeface="Arial"/>
              <a:ea typeface="Arial"/>
              <a:cs typeface="Arial"/>
              <a:sym typeface="Arial"/>
            </a:endParaRPr>
          </a:p>
        </p:txBody>
      </p:sp>
      <p:sp>
        <p:nvSpPr>
          <p:cNvPr id="373" name="Google Shape;373;p24"/>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12</a:t>
            </a:fld>
            <a:endParaRPr sz="900" b="1" i="0" u="none" strike="noStrike" cap="none">
              <a:solidFill>
                <a:srgbClr val="FFFFFF"/>
              </a:solidFill>
              <a:latin typeface="Arial"/>
              <a:ea typeface="Arial"/>
              <a:cs typeface="Arial"/>
              <a:sym typeface="Arial"/>
            </a:endParaRPr>
          </a:p>
        </p:txBody>
      </p:sp>
      <p:sp>
        <p:nvSpPr>
          <p:cNvPr id="374" name="Google Shape;374;p24"/>
          <p:cNvSpPr/>
          <p:nvPr/>
        </p:nvSpPr>
        <p:spPr>
          <a:xfrm>
            <a:off x="-3240" y="4956795"/>
            <a:ext cx="9146700" cy="1947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p>
        </p:txBody>
      </p:sp>
      <p:sp>
        <p:nvSpPr>
          <p:cNvPr id="375" name="Google Shape;375;p24"/>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12</a:t>
            </a:fld>
            <a:endParaRPr sz="900" b="1" i="0" u="none" strike="noStrike" cap="none">
              <a:solidFill>
                <a:srgbClr val="FFFFFF"/>
              </a:solidFill>
              <a:latin typeface="Arial"/>
              <a:ea typeface="Arial"/>
              <a:cs typeface="Arial"/>
              <a:sym typeface="Arial"/>
            </a:endParaRPr>
          </a:p>
        </p:txBody>
      </p:sp>
      <p:pic>
        <p:nvPicPr>
          <p:cNvPr id="376" name="Google Shape;376;p24" title="comparison_0_55T_slice4_8.png"/>
          <p:cNvPicPr preferRelativeResize="0"/>
          <p:nvPr/>
        </p:nvPicPr>
        <p:blipFill rotWithShape="1">
          <a:blip r:embed="rId3">
            <a:alphaModFix/>
          </a:blip>
          <a:srcRect t="5499"/>
          <a:stretch/>
        </p:blipFill>
        <p:spPr>
          <a:xfrm>
            <a:off x="1524731" y="1061644"/>
            <a:ext cx="5930551" cy="3853876"/>
          </a:xfrm>
          <a:prstGeom prst="rect">
            <a:avLst/>
          </a:prstGeom>
          <a:noFill/>
          <a:ln>
            <a:noFill/>
          </a:ln>
        </p:spPr>
      </p:pic>
      <p:sp>
        <p:nvSpPr>
          <p:cNvPr id="377" name="Google Shape;377;p24"/>
          <p:cNvSpPr txBox="1"/>
          <p:nvPr/>
        </p:nvSpPr>
        <p:spPr>
          <a:xfrm>
            <a:off x="1524725" y="796100"/>
            <a:ext cx="1471200" cy="357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500" b="1"/>
              <a:t>ST-DIP (Ours)</a:t>
            </a:r>
            <a:endParaRPr sz="1500" b="1"/>
          </a:p>
        </p:txBody>
      </p:sp>
      <p:sp>
        <p:nvSpPr>
          <p:cNvPr id="378" name="Google Shape;378;p24"/>
          <p:cNvSpPr txBox="1"/>
          <p:nvPr/>
        </p:nvSpPr>
        <p:spPr>
          <a:xfrm>
            <a:off x="3141806" y="796106"/>
            <a:ext cx="1210500" cy="357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500"/>
              <a:t>TD-DIP</a:t>
            </a:r>
            <a:r>
              <a:rPr lang="en-US" sz="1500" baseline="30000"/>
              <a:t>1</a:t>
            </a:r>
            <a:endParaRPr sz="1500" baseline="30000"/>
          </a:p>
        </p:txBody>
      </p:sp>
      <p:sp>
        <p:nvSpPr>
          <p:cNvPr id="379" name="Google Shape;379;p24"/>
          <p:cNvSpPr txBox="1"/>
          <p:nvPr/>
        </p:nvSpPr>
        <p:spPr>
          <a:xfrm>
            <a:off x="4625194" y="796106"/>
            <a:ext cx="1210500" cy="357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500"/>
              <a:t>GRASP</a:t>
            </a:r>
            <a:r>
              <a:rPr lang="en-US" sz="1500" baseline="30000"/>
              <a:t>2</a:t>
            </a:r>
            <a:endParaRPr sz="1500" baseline="30000"/>
          </a:p>
        </p:txBody>
      </p:sp>
      <p:sp>
        <p:nvSpPr>
          <p:cNvPr id="380" name="Google Shape;380;p24"/>
          <p:cNvSpPr txBox="1"/>
          <p:nvPr/>
        </p:nvSpPr>
        <p:spPr>
          <a:xfrm>
            <a:off x="6153825" y="796106"/>
            <a:ext cx="1165200" cy="357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500"/>
              <a:t>SENSE</a:t>
            </a:r>
            <a:r>
              <a:rPr lang="en-US" sz="1500" baseline="30000"/>
              <a:t>3</a:t>
            </a:r>
            <a:endParaRPr sz="1500" baseline="30000"/>
          </a:p>
        </p:txBody>
      </p:sp>
      <p:sp>
        <p:nvSpPr>
          <p:cNvPr id="381" name="Google Shape;381;p24"/>
          <p:cNvSpPr txBox="1"/>
          <p:nvPr/>
        </p:nvSpPr>
        <p:spPr>
          <a:xfrm>
            <a:off x="2575" y="4958525"/>
            <a:ext cx="7374970" cy="1947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800" baseline="30000" dirty="0">
                <a:solidFill>
                  <a:schemeClr val="lt1"/>
                </a:solidFill>
              </a:rPr>
              <a:t>1</a:t>
            </a:r>
            <a:r>
              <a:rPr lang="en-US" sz="800" dirty="0">
                <a:solidFill>
                  <a:schemeClr val="lt1"/>
                </a:solidFill>
              </a:rPr>
              <a:t>Yoo, </a:t>
            </a:r>
            <a:r>
              <a:rPr lang="en-US" sz="800" dirty="0" err="1">
                <a:solidFill>
                  <a:schemeClr val="lt1"/>
                </a:solidFill>
              </a:rPr>
              <a:t>Jaejun</a:t>
            </a:r>
            <a:r>
              <a:rPr lang="en-US" sz="800" dirty="0">
                <a:solidFill>
                  <a:schemeClr val="lt1"/>
                </a:solidFill>
              </a:rPr>
              <a:t>, et al. IEEE Trans Med Imaging. 2021.  </a:t>
            </a:r>
            <a:r>
              <a:rPr lang="en-US" sz="800" baseline="30000" dirty="0">
                <a:solidFill>
                  <a:schemeClr val="lt1"/>
                </a:solidFill>
              </a:rPr>
              <a:t>2</a:t>
            </a:r>
            <a:r>
              <a:rPr lang="en-US" sz="800" dirty="0">
                <a:solidFill>
                  <a:schemeClr val="lt1"/>
                </a:solidFill>
              </a:rPr>
              <a:t>Feng, Li, et al. Magn </a:t>
            </a:r>
            <a:r>
              <a:rPr lang="en-US" sz="800" dirty="0" err="1">
                <a:solidFill>
                  <a:schemeClr val="lt1"/>
                </a:solidFill>
              </a:rPr>
              <a:t>Reson</a:t>
            </a:r>
            <a:r>
              <a:rPr lang="en-US" sz="800" dirty="0">
                <a:solidFill>
                  <a:schemeClr val="lt1"/>
                </a:solidFill>
              </a:rPr>
              <a:t> Med. 2014.  </a:t>
            </a:r>
            <a:r>
              <a:rPr lang="en-US" sz="800" baseline="30000" dirty="0">
                <a:solidFill>
                  <a:schemeClr val="lt1"/>
                </a:solidFill>
              </a:rPr>
              <a:t>3</a:t>
            </a:r>
            <a:r>
              <a:rPr lang="en-US" sz="800" dirty="0">
                <a:solidFill>
                  <a:schemeClr val="lt1"/>
                </a:solidFill>
              </a:rPr>
              <a:t>Pruessmann, Klass, et al. Magn </a:t>
            </a:r>
            <a:r>
              <a:rPr lang="en-US" sz="800" dirty="0" err="1">
                <a:solidFill>
                  <a:schemeClr val="lt1"/>
                </a:solidFill>
              </a:rPr>
              <a:t>Reson</a:t>
            </a:r>
            <a:r>
              <a:rPr lang="en-US" sz="800" dirty="0">
                <a:solidFill>
                  <a:schemeClr val="lt1"/>
                </a:solidFill>
              </a:rPr>
              <a:t> Med. 1999     </a:t>
            </a:r>
            <a:endParaRPr sz="800" b="1" i="0" u="none" strike="noStrike" cap="none"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14894"/>
    </mc:Choice>
    <mc:Fallback xmlns="">
      <p:transition spd="slow" advTm="1489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5"/>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87" name="Google Shape;387;p25"/>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388" name="Google Shape;388;p25"/>
          <p:cNvSpPr txBox="1"/>
          <p:nvPr/>
        </p:nvSpPr>
        <p:spPr>
          <a:xfrm>
            <a:off x="298939" y="231847"/>
            <a:ext cx="83823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Results: High-quality images at 0.55T</a:t>
            </a:r>
            <a:endParaRPr sz="2400" b="1" i="0" u="none" strike="noStrike" cap="none">
              <a:solidFill>
                <a:srgbClr val="FFFFFF"/>
              </a:solidFill>
              <a:latin typeface="Arial"/>
              <a:ea typeface="Arial"/>
              <a:cs typeface="Arial"/>
              <a:sym typeface="Arial"/>
            </a:endParaRPr>
          </a:p>
        </p:txBody>
      </p:sp>
      <p:sp>
        <p:nvSpPr>
          <p:cNvPr id="389" name="Google Shape;389;p25"/>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13</a:t>
            </a:fld>
            <a:endParaRPr sz="900" b="1" i="0" u="none" strike="noStrike" cap="none">
              <a:solidFill>
                <a:srgbClr val="FFFFFF"/>
              </a:solidFill>
              <a:latin typeface="Arial"/>
              <a:ea typeface="Arial"/>
              <a:cs typeface="Arial"/>
              <a:sym typeface="Arial"/>
            </a:endParaRPr>
          </a:p>
        </p:txBody>
      </p:sp>
      <p:sp>
        <p:nvSpPr>
          <p:cNvPr id="390" name="Google Shape;390;p25"/>
          <p:cNvSpPr/>
          <p:nvPr/>
        </p:nvSpPr>
        <p:spPr>
          <a:xfrm>
            <a:off x="-3240" y="4956795"/>
            <a:ext cx="9146700" cy="1947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p>
        </p:txBody>
      </p:sp>
      <p:sp>
        <p:nvSpPr>
          <p:cNvPr id="391" name="Google Shape;391;p25"/>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13</a:t>
            </a:fld>
            <a:endParaRPr sz="900" b="1" i="0" u="none" strike="noStrike" cap="none">
              <a:solidFill>
                <a:srgbClr val="FFFFFF"/>
              </a:solidFill>
              <a:latin typeface="Arial"/>
              <a:ea typeface="Arial"/>
              <a:cs typeface="Arial"/>
              <a:sym typeface="Arial"/>
            </a:endParaRPr>
          </a:p>
        </p:txBody>
      </p:sp>
      <p:sp>
        <p:nvSpPr>
          <p:cNvPr id="392" name="Google Shape;392;p25"/>
          <p:cNvSpPr txBox="1"/>
          <p:nvPr/>
        </p:nvSpPr>
        <p:spPr>
          <a:xfrm>
            <a:off x="2564" y="4958523"/>
            <a:ext cx="4020600" cy="361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Calibri"/>
              <a:ea typeface="Calibri"/>
              <a:cs typeface="Calibri"/>
              <a:sym typeface="Calibri"/>
            </a:endParaRPr>
          </a:p>
        </p:txBody>
      </p:sp>
      <p:pic>
        <p:nvPicPr>
          <p:cNvPr id="393" name="Google Shape;393;p25" title="s6_GRASP.gif"/>
          <p:cNvPicPr preferRelativeResize="0"/>
          <p:nvPr/>
        </p:nvPicPr>
        <p:blipFill rotWithShape="1">
          <a:blip r:embed="rId3">
            <a:alphaModFix/>
          </a:blip>
          <a:srcRect/>
          <a:stretch/>
        </p:blipFill>
        <p:spPr>
          <a:xfrm>
            <a:off x="1837979" y="1371525"/>
            <a:ext cx="1310039" cy="1300280"/>
          </a:xfrm>
          <a:prstGeom prst="rect">
            <a:avLst/>
          </a:prstGeom>
          <a:noFill/>
          <a:ln>
            <a:noFill/>
          </a:ln>
        </p:spPr>
      </p:pic>
      <p:pic>
        <p:nvPicPr>
          <p:cNvPr id="394" name="Google Shape;394;p25" title="s6_GRASP.gif"/>
          <p:cNvPicPr preferRelativeResize="0"/>
          <p:nvPr/>
        </p:nvPicPr>
        <p:blipFill rotWithShape="1">
          <a:blip r:embed="rId3">
            <a:alphaModFix/>
          </a:blip>
          <a:srcRect/>
          <a:stretch/>
        </p:blipFill>
        <p:spPr>
          <a:xfrm>
            <a:off x="3221863" y="1371525"/>
            <a:ext cx="1310039" cy="1300280"/>
          </a:xfrm>
          <a:prstGeom prst="rect">
            <a:avLst/>
          </a:prstGeom>
          <a:noFill/>
          <a:ln>
            <a:noFill/>
          </a:ln>
        </p:spPr>
      </p:pic>
      <p:pic>
        <p:nvPicPr>
          <p:cNvPr id="395" name="Google Shape;395;p25" title="s6_GRASP.gif"/>
          <p:cNvPicPr preferRelativeResize="0"/>
          <p:nvPr/>
        </p:nvPicPr>
        <p:blipFill rotWithShape="1">
          <a:blip r:embed="rId3">
            <a:alphaModFix/>
          </a:blip>
          <a:srcRect/>
          <a:stretch/>
        </p:blipFill>
        <p:spPr>
          <a:xfrm>
            <a:off x="4605748" y="1371525"/>
            <a:ext cx="1310039" cy="1300280"/>
          </a:xfrm>
          <a:prstGeom prst="rect">
            <a:avLst/>
          </a:prstGeom>
          <a:noFill/>
          <a:ln>
            <a:noFill/>
          </a:ln>
        </p:spPr>
      </p:pic>
      <p:pic>
        <p:nvPicPr>
          <p:cNvPr id="396" name="Google Shape;396;p25" title="s6_GRASP.gif"/>
          <p:cNvPicPr preferRelativeResize="0"/>
          <p:nvPr/>
        </p:nvPicPr>
        <p:blipFill rotWithShape="1">
          <a:blip r:embed="rId3">
            <a:alphaModFix/>
          </a:blip>
          <a:srcRect/>
          <a:stretch/>
        </p:blipFill>
        <p:spPr>
          <a:xfrm>
            <a:off x="5989633" y="1371525"/>
            <a:ext cx="1310039" cy="1300280"/>
          </a:xfrm>
          <a:prstGeom prst="rect">
            <a:avLst/>
          </a:prstGeom>
          <a:noFill/>
          <a:ln>
            <a:noFill/>
          </a:ln>
        </p:spPr>
      </p:pic>
      <p:pic>
        <p:nvPicPr>
          <p:cNvPr id="397" name="Google Shape;397;p25" title="s6_GRASP.gif"/>
          <p:cNvPicPr preferRelativeResize="0"/>
          <p:nvPr/>
        </p:nvPicPr>
        <p:blipFill rotWithShape="1">
          <a:blip r:embed="rId3">
            <a:alphaModFix/>
          </a:blip>
          <a:srcRect/>
          <a:stretch/>
        </p:blipFill>
        <p:spPr>
          <a:xfrm>
            <a:off x="1837979" y="2738768"/>
            <a:ext cx="1310039" cy="1300280"/>
          </a:xfrm>
          <a:prstGeom prst="rect">
            <a:avLst/>
          </a:prstGeom>
          <a:noFill/>
          <a:ln>
            <a:noFill/>
          </a:ln>
        </p:spPr>
      </p:pic>
      <p:pic>
        <p:nvPicPr>
          <p:cNvPr id="398" name="Google Shape;398;p25" title="s6_GRASP.gif"/>
          <p:cNvPicPr preferRelativeResize="0"/>
          <p:nvPr/>
        </p:nvPicPr>
        <p:blipFill rotWithShape="1">
          <a:blip r:embed="rId3">
            <a:alphaModFix/>
          </a:blip>
          <a:srcRect/>
          <a:stretch/>
        </p:blipFill>
        <p:spPr>
          <a:xfrm>
            <a:off x="3221863" y="2738768"/>
            <a:ext cx="1310039" cy="1300280"/>
          </a:xfrm>
          <a:prstGeom prst="rect">
            <a:avLst/>
          </a:prstGeom>
          <a:noFill/>
          <a:ln>
            <a:noFill/>
          </a:ln>
        </p:spPr>
      </p:pic>
      <p:pic>
        <p:nvPicPr>
          <p:cNvPr id="399" name="Google Shape;399;p25" title="s6_GRASP.gif"/>
          <p:cNvPicPr preferRelativeResize="0"/>
          <p:nvPr/>
        </p:nvPicPr>
        <p:blipFill rotWithShape="1">
          <a:blip r:embed="rId3">
            <a:alphaModFix/>
          </a:blip>
          <a:srcRect/>
          <a:stretch/>
        </p:blipFill>
        <p:spPr>
          <a:xfrm>
            <a:off x="4605748" y="2738768"/>
            <a:ext cx="1310039" cy="1300280"/>
          </a:xfrm>
          <a:prstGeom prst="rect">
            <a:avLst/>
          </a:prstGeom>
          <a:noFill/>
          <a:ln>
            <a:noFill/>
          </a:ln>
        </p:spPr>
      </p:pic>
      <p:pic>
        <p:nvPicPr>
          <p:cNvPr id="400" name="Google Shape;400;p25" title="s6_GRASP.gif"/>
          <p:cNvPicPr preferRelativeResize="0"/>
          <p:nvPr/>
        </p:nvPicPr>
        <p:blipFill rotWithShape="1">
          <a:blip r:embed="rId3">
            <a:alphaModFix/>
          </a:blip>
          <a:srcRect/>
          <a:stretch/>
        </p:blipFill>
        <p:spPr>
          <a:xfrm>
            <a:off x="5989633" y="2738768"/>
            <a:ext cx="1310039" cy="1300280"/>
          </a:xfrm>
          <a:prstGeom prst="rect">
            <a:avLst/>
          </a:prstGeom>
          <a:noFill/>
          <a:ln>
            <a:noFill/>
          </a:ln>
        </p:spPr>
      </p:pic>
      <p:pic>
        <p:nvPicPr>
          <p:cNvPr id="401" name="Google Shape;401;p25" title="s8_TS-DIP.gif"/>
          <p:cNvPicPr preferRelativeResize="0"/>
          <p:nvPr/>
        </p:nvPicPr>
        <p:blipFill rotWithShape="1">
          <a:blip r:embed="rId4">
            <a:alphaModFix/>
          </a:blip>
          <a:srcRect t="337" b="347"/>
          <a:stretch/>
        </p:blipFill>
        <p:spPr>
          <a:xfrm>
            <a:off x="1837979" y="1371525"/>
            <a:ext cx="1310039" cy="1300280"/>
          </a:xfrm>
          <a:prstGeom prst="rect">
            <a:avLst/>
          </a:prstGeom>
          <a:noFill/>
          <a:ln>
            <a:noFill/>
          </a:ln>
        </p:spPr>
      </p:pic>
      <p:pic>
        <p:nvPicPr>
          <p:cNvPr id="402" name="Google Shape;402;p25" title="s7_TS-DIP.gif"/>
          <p:cNvPicPr preferRelativeResize="0"/>
          <p:nvPr/>
        </p:nvPicPr>
        <p:blipFill rotWithShape="1">
          <a:blip r:embed="rId5">
            <a:alphaModFix/>
          </a:blip>
          <a:srcRect t="337" b="347"/>
          <a:stretch/>
        </p:blipFill>
        <p:spPr>
          <a:xfrm>
            <a:off x="3221863" y="1371525"/>
            <a:ext cx="1310039" cy="1300280"/>
          </a:xfrm>
          <a:prstGeom prst="rect">
            <a:avLst/>
          </a:prstGeom>
          <a:noFill/>
          <a:ln>
            <a:noFill/>
          </a:ln>
        </p:spPr>
      </p:pic>
      <p:pic>
        <p:nvPicPr>
          <p:cNvPr id="403" name="Google Shape;403;p25" title="s6_TS-DIP.gif"/>
          <p:cNvPicPr preferRelativeResize="0"/>
          <p:nvPr/>
        </p:nvPicPr>
        <p:blipFill rotWithShape="1">
          <a:blip r:embed="rId6">
            <a:alphaModFix/>
          </a:blip>
          <a:srcRect t="337" b="347"/>
          <a:stretch/>
        </p:blipFill>
        <p:spPr>
          <a:xfrm>
            <a:off x="4605748" y="1371525"/>
            <a:ext cx="1310039" cy="1300280"/>
          </a:xfrm>
          <a:prstGeom prst="rect">
            <a:avLst/>
          </a:prstGeom>
          <a:noFill/>
          <a:ln>
            <a:noFill/>
          </a:ln>
        </p:spPr>
      </p:pic>
      <p:pic>
        <p:nvPicPr>
          <p:cNvPr id="404" name="Google Shape;404;p25" title="s5_TS-DIP.gif"/>
          <p:cNvPicPr preferRelativeResize="0"/>
          <p:nvPr/>
        </p:nvPicPr>
        <p:blipFill rotWithShape="1">
          <a:blip r:embed="rId7">
            <a:alphaModFix/>
          </a:blip>
          <a:srcRect t="337" b="347"/>
          <a:stretch/>
        </p:blipFill>
        <p:spPr>
          <a:xfrm>
            <a:off x="5989633" y="1371525"/>
            <a:ext cx="1310039" cy="1300280"/>
          </a:xfrm>
          <a:prstGeom prst="rect">
            <a:avLst/>
          </a:prstGeom>
          <a:noFill/>
          <a:ln>
            <a:noFill/>
          </a:ln>
        </p:spPr>
      </p:pic>
      <p:pic>
        <p:nvPicPr>
          <p:cNvPr id="405" name="Google Shape;405;p25" title="s4_TS-DIP.gif"/>
          <p:cNvPicPr preferRelativeResize="0"/>
          <p:nvPr/>
        </p:nvPicPr>
        <p:blipFill rotWithShape="1">
          <a:blip r:embed="rId8">
            <a:alphaModFix/>
          </a:blip>
          <a:srcRect t="337" b="347"/>
          <a:stretch/>
        </p:blipFill>
        <p:spPr>
          <a:xfrm>
            <a:off x="1837979" y="2738768"/>
            <a:ext cx="1310039" cy="1300280"/>
          </a:xfrm>
          <a:prstGeom prst="rect">
            <a:avLst/>
          </a:prstGeom>
          <a:noFill/>
          <a:ln>
            <a:noFill/>
          </a:ln>
        </p:spPr>
      </p:pic>
      <p:pic>
        <p:nvPicPr>
          <p:cNvPr id="406" name="Google Shape;406;p25" title="s3_TS-DIP.gif"/>
          <p:cNvPicPr preferRelativeResize="0"/>
          <p:nvPr/>
        </p:nvPicPr>
        <p:blipFill rotWithShape="1">
          <a:blip r:embed="rId9">
            <a:alphaModFix/>
          </a:blip>
          <a:srcRect t="337" b="347"/>
          <a:stretch/>
        </p:blipFill>
        <p:spPr>
          <a:xfrm>
            <a:off x="3221863" y="2738768"/>
            <a:ext cx="1310039" cy="1300280"/>
          </a:xfrm>
          <a:prstGeom prst="rect">
            <a:avLst/>
          </a:prstGeom>
          <a:noFill/>
          <a:ln>
            <a:noFill/>
          </a:ln>
        </p:spPr>
      </p:pic>
      <p:pic>
        <p:nvPicPr>
          <p:cNvPr id="407" name="Google Shape;407;p25" title="s2_TS-DIP.gif"/>
          <p:cNvPicPr preferRelativeResize="0"/>
          <p:nvPr/>
        </p:nvPicPr>
        <p:blipFill rotWithShape="1">
          <a:blip r:embed="rId10">
            <a:alphaModFix/>
          </a:blip>
          <a:srcRect t="337" b="347"/>
          <a:stretch/>
        </p:blipFill>
        <p:spPr>
          <a:xfrm>
            <a:off x="4605748" y="2738768"/>
            <a:ext cx="1310039" cy="1300280"/>
          </a:xfrm>
          <a:prstGeom prst="rect">
            <a:avLst/>
          </a:prstGeom>
          <a:noFill/>
          <a:ln>
            <a:noFill/>
          </a:ln>
        </p:spPr>
      </p:pic>
      <p:pic>
        <p:nvPicPr>
          <p:cNvPr id="408" name="Google Shape;408;p25" title="s1_TS-DIP.gif"/>
          <p:cNvPicPr preferRelativeResize="0"/>
          <p:nvPr/>
        </p:nvPicPr>
        <p:blipFill rotWithShape="1">
          <a:blip r:embed="rId11">
            <a:alphaModFix/>
          </a:blip>
          <a:srcRect t="337" b="347"/>
          <a:stretch/>
        </p:blipFill>
        <p:spPr>
          <a:xfrm>
            <a:off x="5989633" y="2738768"/>
            <a:ext cx="1310039" cy="130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177"/>
    </mc:Choice>
    <mc:Fallback xmlns="">
      <p:transition spd="slow" advTm="2017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6"/>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414" name="Google Shape;414;p26"/>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415" name="Google Shape;415;p26"/>
          <p:cNvSpPr txBox="1"/>
          <p:nvPr/>
        </p:nvSpPr>
        <p:spPr>
          <a:xfrm>
            <a:off x="298939" y="231847"/>
            <a:ext cx="83823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Conclusions</a:t>
            </a:r>
            <a:endParaRPr sz="2400" b="1" i="0" u="none" strike="noStrike" cap="none">
              <a:solidFill>
                <a:srgbClr val="FFFFFF"/>
              </a:solidFill>
              <a:latin typeface="Arial"/>
              <a:ea typeface="Arial"/>
              <a:cs typeface="Arial"/>
              <a:sym typeface="Arial"/>
            </a:endParaRPr>
          </a:p>
        </p:txBody>
      </p:sp>
      <p:sp>
        <p:nvSpPr>
          <p:cNvPr id="416" name="Google Shape;416;p26"/>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14</a:t>
            </a:fld>
            <a:endParaRPr sz="900" b="1" i="0" u="none" strike="noStrike" cap="none">
              <a:solidFill>
                <a:srgbClr val="FFFFFF"/>
              </a:solidFill>
              <a:latin typeface="Arial"/>
              <a:ea typeface="Arial"/>
              <a:cs typeface="Arial"/>
              <a:sym typeface="Arial"/>
            </a:endParaRPr>
          </a:p>
        </p:txBody>
      </p:sp>
      <p:sp>
        <p:nvSpPr>
          <p:cNvPr id="417" name="Google Shape;417;p26"/>
          <p:cNvSpPr/>
          <p:nvPr/>
        </p:nvSpPr>
        <p:spPr>
          <a:xfrm>
            <a:off x="-3240" y="4956795"/>
            <a:ext cx="9146700" cy="1947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p>
        </p:txBody>
      </p:sp>
      <p:sp>
        <p:nvSpPr>
          <p:cNvPr id="418" name="Google Shape;418;p26"/>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14</a:t>
            </a:fld>
            <a:endParaRPr sz="900" b="1" i="0" u="none" strike="noStrike" cap="none">
              <a:solidFill>
                <a:srgbClr val="FFFFFF"/>
              </a:solidFill>
              <a:latin typeface="Arial"/>
              <a:ea typeface="Arial"/>
              <a:cs typeface="Arial"/>
              <a:sym typeface="Arial"/>
            </a:endParaRPr>
          </a:p>
        </p:txBody>
      </p:sp>
      <p:sp>
        <p:nvSpPr>
          <p:cNvPr id="419" name="Google Shape;419;p26"/>
          <p:cNvSpPr txBox="1"/>
          <p:nvPr/>
        </p:nvSpPr>
        <p:spPr>
          <a:xfrm>
            <a:off x="2564" y="4958523"/>
            <a:ext cx="4020600" cy="361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Calibri"/>
              <a:ea typeface="Calibri"/>
              <a:cs typeface="Calibri"/>
              <a:sym typeface="Calibri"/>
            </a:endParaRPr>
          </a:p>
        </p:txBody>
      </p:sp>
      <p:sp>
        <p:nvSpPr>
          <p:cNvPr id="420" name="Google Shape;420;p26"/>
          <p:cNvSpPr txBox="1"/>
          <p:nvPr/>
        </p:nvSpPr>
        <p:spPr>
          <a:xfrm>
            <a:off x="356425" y="1112450"/>
            <a:ext cx="5285100" cy="2886000"/>
          </a:xfrm>
          <a:prstGeom prst="rect">
            <a:avLst/>
          </a:prstGeom>
          <a:noFill/>
          <a:ln>
            <a:noFill/>
          </a:ln>
        </p:spPr>
        <p:txBody>
          <a:bodyPr spcFirstLastPara="1" wrap="square" lIns="68575" tIns="34275" rIns="68575" bIns="34275" anchor="t" anchorCtr="0">
            <a:spAutoFit/>
          </a:bodyPr>
          <a:lstStyle/>
          <a:p>
            <a:pPr marL="342900" marR="0" lvl="0" indent="-260350" algn="l" rtl="0">
              <a:lnSpc>
                <a:spcPct val="100000"/>
              </a:lnSpc>
              <a:spcBef>
                <a:spcPts val="0"/>
              </a:spcBef>
              <a:spcAft>
                <a:spcPts val="0"/>
              </a:spcAft>
              <a:buClr>
                <a:srgbClr val="202055"/>
              </a:buClr>
              <a:buSzPts val="1500"/>
              <a:buFont typeface="Arial"/>
              <a:buChar char="●"/>
            </a:pPr>
            <a:r>
              <a:rPr lang="en-US" sz="1500" dirty="0">
                <a:solidFill>
                  <a:srgbClr val="202055"/>
                </a:solidFill>
              </a:rPr>
              <a:t>8 cardiac cines in a single breath-hold at 1.5 and 0.55 T.</a:t>
            </a:r>
            <a:endParaRPr sz="1500" b="0" i="0" u="none" strike="noStrike" cap="none" dirty="0">
              <a:solidFill>
                <a:srgbClr val="202055"/>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500"/>
              <a:buFont typeface="Arial"/>
              <a:buNone/>
            </a:pPr>
            <a:endParaRPr sz="1500" dirty="0">
              <a:solidFill>
                <a:srgbClr val="202055"/>
              </a:solidFill>
            </a:endParaRPr>
          </a:p>
          <a:p>
            <a:pPr marL="342900" lvl="0" indent="-260350" algn="l" rtl="0">
              <a:spcBef>
                <a:spcPts val="0"/>
              </a:spcBef>
              <a:spcAft>
                <a:spcPts val="0"/>
              </a:spcAft>
              <a:buClr>
                <a:srgbClr val="202055"/>
              </a:buClr>
              <a:buSzPts val="1500"/>
              <a:buChar char="●"/>
            </a:pPr>
            <a:r>
              <a:rPr lang="en-US" sz="1500" dirty="0">
                <a:solidFill>
                  <a:srgbClr val="202055"/>
                </a:solidFill>
              </a:rPr>
              <a:t>Slice and time-dependent DIP method. </a:t>
            </a:r>
            <a:endParaRPr sz="1500" dirty="0">
              <a:solidFill>
                <a:srgbClr val="202055"/>
              </a:solidFill>
            </a:endParaRPr>
          </a:p>
          <a:p>
            <a:pPr marL="342900" lvl="0" indent="0" algn="l" rtl="0">
              <a:spcBef>
                <a:spcPts val="0"/>
              </a:spcBef>
              <a:spcAft>
                <a:spcPts val="0"/>
              </a:spcAft>
              <a:buNone/>
            </a:pPr>
            <a:r>
              <a:rPr lang="en-US" sz="1500" dirty="0">
                <a:solidFill>
                  <a:srgbClr val="202055"/>
                </a:solidFill>
              </a:rPr>
              <a:t>(see #2629 for a motion corrected approach)</a:t>
            </a:r>
            <a:endParaRPr sz="1500" dirty="0">
              <a:solidFill>
                <a:srgbClr val="202055"/>
              </a:solidFill>
            </a:endParaRPr>
          </a:p>
          <a:p>
            <a:pPr marL="0" marR="0" lvl="1" indent="0" algn="l" rtl="0">
              <a:lnSpc>
                <a:spcPct val="100000"/>
              </a:lnSpc>
              <a:spcBef>
                <a:spcPts val="0"/>
              </a:spcBef>
              <a:spcAft>
                <a:spcPts val="0"/>
              </a:spcAft>
              <a:buClr>
                <a:srgbClr val="000000"/>
              </a:buClr>
              <a:buSzPts val="1500"/>
              <a:buFont typeface="Arial"/>
              <a:buNone/>
            </a:pPr>
            <a:endParaRPr sz="1500" dirty="0">
              <a:solidFill>
                <a:srgbClr val="202055"/>
              </a:solidFill>
            </a:endParaRPr>
          </a:p>
          <a:p>
            <a:pPr marL="342900" marR="0" lvl="0" indent="-260350" algn="l" rtl="0">
              <a:lnSpc>
                <a:spcPct val="100000"/>
              </a:lnSpc>
              <a:spcBef>
                <a:spcPts val="0"/>
              </a:spcBef>
              <a:spcAft>
                <a:spcPts val="0"/>
              </a:spcAft>
              <a:buClr>
                <a:srgbClr val="202055"/>
              </a:buClr>
              <a:buSzPts val="1500"/>
              <a:buFont typeface="Arial"/>
              <a:buChar char="●"/>
            </a:pPr>
            <a:r>
              <a:rPr lang="en-US" sz="1500" dirty="0">
                <a:solidFill>
                  <a:srgbClr val="202055"/>
                </a:solidFill>
              </a:rPr>
              <a:t>O</a:t>
            </a:r>
            <a:r>
              <a:rPr lang="en-US" sz="1500" b="0" i="0" u="none" strike="noStrike" cap="none" dirty="0">
                <a:solidFill>
                  <a:srgbClr val="202055"/>
                </a:solidFill>
                <a:latin typeface="Arial"/>
                <a:ea typeface="Arial"/>
                <a:cs typeface="Arial"/>
                <a:sym typeface="Arial"/>
              </a:rPr>
              <a:t>utperform conventional reconstruction approaches and TD-DIP.</a:t>
            </a:r>
            <a:endParaRPr sz="1500" dirty="0">
              <a:solidFill>
                <a:srgbClr val="202055"/>
              </a:solidFill>
            </a:endParaRPr>
          </a:p>
          <a:p>
            <a:pPr marL="0" marR="0" lvl="1" indent="0" algn="l" rtl="0">
              <a:lnSpc>
                <a:spcPct val="100000"/>
              </a:lnSpc>
              <a:spcBef>
                <a:spcPts val="0"/>
              </a:spcBef>
              <a:spcAft>
                <a:spcPts val="0"/>
              </a:spcAft>
              <a:buClr>
                <a:srgbClr val="000000"/>
              </a:buClr>
              <a:buSzPts val="1500"/>
              <a:buFont typeface="Arial"/>
              <a:buNone/>
            </a:pPr>
            <a:endParaRPr sz="1500" dirty="0">
              <a:solidFill>
                <a:srgbClr val="202055"/>
              </a:solidFill>
            </a:endParaRPr>
          </a:p>
          <a:p>
            <a:pPr marL="0" marR="0" lvl="1" indent="0" algn="l" rtl="0">
              <a:lnSpc>
                <a:spcPct val="100000"/>
              </a:lnSpc>
              <a:spcBef>
                <a:spcPts val="0"/>
              </a:spcBef>
              <a:spcAft>
                <a:spcPts val="0"/>
              </a:spcAft>
              <a:buClr>
                <a:srgbClr val="000000"/>
              </a:buClr>
              <a:buSzPts val="1500"/>
              <a:buFont typeface="Arial"/>
              <a:buNone/>
            </a:pPr>
            <a:endParaRPr sz="1500" dirty="0">
              <a:solidFill>
                <a:srgbClr val="202055"/>
              </a:solidFill>
            </a:endParaRPr>
          </a:p>
          <a:p>
            <a:pPr marL="0" marR="0" lvl="1" indent="0" algn="l" rtl="0">
              <a:lnSpc>
                <a:spcPct val="100000"/>
              </a:lnSpc>
              <a:spcBef>
                <a:spcPts val="0"/>
              </a:spcBef>
              <a:spcAft>
                <a:spcPts val="0"/>
              </a:spcAft>
              <a:buClr>
                <a:srgbClr val="000000"/>
              </a:buClr>
              <a:buSzPts val="1500"/>
              <a:buFont typeface="Arial"/>
              <a:buNone/>
            </a:pPr>
            <a:r>
              <a:rPr lang="en-US" sz="1800" b="1" dirty="0">
                <a:solidFill>
                  <a:srgbClr val="202055"/>
                </a:solidFill>
              </a:rPr>
              <a:t>Future work</a:t>
            </a:r>
            <a:endParaRPr sz="1800" b="1" dirty="0">
              <a:solidFill>
                <a:srgbClr val="202055"/>
              </a:solidFill>
            </a:endParaRPr>
          </a:p>
          <a:p>
            <a:pPr marL="0" marR="0" lvl="1" indent="0" algn="l" rtl="0">
              <a:lnSpc>
                <a:spcPct val="100000"/>
              </a:lnSpc>
              <a:spcBef>
                <a:spcPts val="0"/>
              </a:spcBef>
              <a:spcAft>
                <a:spcPts val="0"/>
              </a:spcAft>
              <a:buClr>
                <a:srgbClr val="000000"/>
              </a:buClr>
              <a:buSzPts val="1500"/>
              <a:buFont typeface="Arial"/>
              <a:buNone/>
            </a:pPr>
            <a:endParaRPr sz="1500" dirty="0">
              <a:solidFill>
                <a:srgbClr val="202055"/>
              </a:solidFill>
            </a:endParaRPr>
          </a:p>
          <a:p>
            <a:pPr marL="342900" marR="0" lvl="0" indent="-260350" algn="l" rtl="0">
              <a:lnSpc>
                <a:spcPct val="100000"/>
              </a:lnSpc>
              <a:spcBef>
                <a:spcPts val="0"/>
              </a:spcBef>
              <a:spcAft>
                <a:spcPts val="0"/>
              </a:spcAft>
              <a:buClr>
                <a:srgbClr val="202055"/>
              </a:buClr>
              <a:buSzPts val="1500"/>
              <a:buFont typeface="Arial"/>
              <a:buChar char="●"/>
            </a:pPr>
            <a:r>
              <a:rPr lang="en-US" sz="1500" b="0" i="0" u="none" strike="noStrike" cap="none" dirty="0">
                <a:solidFill>
                  <a:srgbClr val="202055"/>
                </a:solidFill>
                <a:latin typeface="Arial"/>
                <a:ea typeface="Arial"/>
                <a:cs typeface="Arial"/>
                <a:sym typeface="Arial"/>
              </a:rPr>
              <a:t>Validation </a:t>
            </a:r>
            <a:r>
              <a:rPr lang="en-US" sz="1500" dirty="0">
                <a:solidFill>
                  <a:srgbClr val="202055"/>
                </a:solidFill>
              </a:rPr>
              <a:t>with</a:t>
            </a:r>
            <a:r>
              <a:rPr lang="en-US" sz="1500" b="0" i="0" u="none" strike="noStrike" cap="none" dirty="0">
                <a:solidFill>
                  <a:srgbClr val="202055"/>
                </a:solidFill>
                <a:latin typeface="Arial"/>
                <a:ea typeface="Arial"/>
                <a:cs typeface="Arial"/>
                <a:sym typeface="Arial"/>
              </a:rPr>
              <a:t> patient</a:t>
            </a:r>
            <a:r>
              <a:rPr lang="en-US" sz="1500" dirty="0">
                <a:solidFill>
                  <a:srgbClr val="202055"/>
                </a:solidFill>
              </a:rPr>
              <a:t>s</a:t>
            </a:r>
            <a:r>
              <a:rPr lang="en-US" sz="1500" b="0" i="0" u="none" strike="noStrike" cap="none" dirty="0">
                <a:solidFill>
                  <a:srgbClr val="202055"/>
                </a:solidFill>
                <a:latin typeface="Arial"/>
                <a:ea typeface="Arial"/>
                <a:cs typeface="Arial"/>
                <a:sym typeface="Arial"/>
              </a:rPr>
              <a:t>.</a:t>
            </a:r>
            <a:endParaRPr sz="1500" b="0" i="0" u="none" strike="noStrike" cap="none" dirty="0">
              <a:solidFill>
                <a:srgbClr val="202055"/>
              </a:solidFill>
              <a:latin typeface="Arial"/>
              <a:ea typeface="Arial"/>
              <a:cs typeface="Arial"/>
              <a:sym typeface="Arial"/>
            </a:endParaRPr>
          </a:p>
        </p:txBody>
      </p:sp>
      <p:pic>
        <p:nvPicPr>
          <p:cNvPr id="421" name="Google Shape;421;p26" title="s8_TS-DIP.gif"/>
          <p:cNvPicPr preferRelativeResize="0"/>
          <p:nvPr/>
        </p:nvPicPr>
        <p:blipFill rotWithShape="1">
          <a:blip r:embed="rId3">
            <a:alphaModFix/>
          </a:blip>
          <a:srcRect t="337" b="347"/>
          <a:stretch/>
        </p:blipFill>
        <p:spPr>
          <a:xfrm>
            <a:off x="6106922" y="936572"/>
            <a:ext cx="985672" cy="948014"/>
          </a:xfrm>
          <a:prstGeom prst="rect">
            <a:avLst/>
          </a:prstGeom>
          <a:noFill/>
          <a:ln>
            <a:noFill/>
          </a:ln>
        </p:spPr>
      </p:pic>
      <p:pic>
        <p:nvPicPr>
          <p:cNvPr id="422" name="Google Shape;422;p26" title="s7_TS-DIP.gif"/>
          <p:cNvPicPr preferRelativeResize="0"/>
          <p:nvPr/>
        </p:nvPicPr>
        <p:blipFill rotWithShape="1">
          <a:blip r:embed="rId4">
            <a:alphaModFix/>
          </a:blip>
          <a:srcRect t="337" b="347"/>
          <a:stretch/>
        </p:blipFill>
        <p:spPr>
          <a:xfrm>
            <a:off x="7133451" y="936563"/>
            <a:ext cx="985672" cy="948014"/>
          </a:xfrm>
          <a:prstGeom prst="rect">
            <a:avLst/>
          </a:prstGeom>
          <a:noFill/>
          <a:ln>
            <a:noFill/>
          </a:ln>
        </p:spPr>
      </p:pic>
      <p:pic>
        <p:nvPicPr>
          <p:cNvPr id="423" name="Google Shape;423;p26" title="s6_TS-DIP.gif"/>
          <p:cNvPicPr preferRelativeResize="0"/>
          <p:nvPr/>
        </p:nvPicPr>
        <p:blipFill rotWithShape="1">
          <a:blip r:embed="rId5">
            <a:alphaModFix/>
          </a:blip>
          <a:srcRect t="337" b="347"/>
          <a:stretch/>
        </p:blipFill>
        <p:spPr>
          <a:xfrm>
            <a:off x="6106913" y="1913805"/>
            <a:ext cx="985672" cy="948014"/>
          </a:xfrm>
          <a:prstGeom prst="rect">
            <a:avLst/>
          </a:prstGeom>
          <a:noFill/>
          <a:ln>
            <a:noFill/>
          </a:ln>
        </p:spPr>
      </p:pic>
      <p:pic>
        <p:nvPicPr>
          <p:cNvPr id="424" name="Google Shape;424;p26" title="s5_TS-DIP.gif"/>
          <p:cNvPicPr preferRelativeResize="0"/>
          <p:nvPr/>
        </p:nvPicPr>
        <p:blipFill rotWithShape="1">
          <a:blip r:embed="rId6">
            <a:alphaModFix/>
          </a:blip>
          <a:srcRect t="337" b="347"/>
          <a:stretch/>
        </p:blipFill>
        <p:spPr>
          <a:xfrm>
            <a:off x="7133454" y="1913805"/>
            <a:ext cx="985672" cy="948014"/>
          </a:xfrm>
          <a:prstGeom prst="rect">
            <a:avLst/>
          </a:prstGeom>
          <a:noFill/>
          <a:ln>
            <a:noFill/>
          </a:ln>
        </p:spPr>
      </p:pic>
      <p:pic>
        <p:nvPicPr>
          <p:cNvPr id="425" name="Google Shape;425;p26" title="s4_TS-DIP.gif"/>
          <p:cNvPicPr preferRelativeResize="0"/>
          <p:nvPr/>
        </p:nvPicPr>
        <p:blipFill rotWithShape="1">
          <a:blip r:embed="rId7">
            <a:alphaModFix/>
          </a:blip>
          <a:srcRect t="337" b="347"/>
          <a:stretch/>
        </p:blipFill>
        <p:spPr>
          <a:xfrm>
            <a:off x="6106923" y="2891043"/>
            <a:ext cx="985672" cy="948014"/>
          </a:xfrm>
          <a:prstGeom prst="rect">
            <a:avLst/>
          </a:prstGeom>
          <a:noFill/>
          <a:ln>
            <a:noFill/>
          </a:ln>
        </p:spPr>
      </p:pic>
      <p:pic>
        <p:nvPicPr>
          <p:cNvPr id="426" name="Google Shape;426;p26" title="s3_TS-DIP.gif"/>
          <p:cNvPicPr preferRelativeResize="0"/>
          <p:nvPr/>
        </p:nvPicPr>
        <p:blipFill rotWithShape="1">
          <a:blip r:embed="rId8">
            <a:alphaModFix/>
          </a:blip>
          <a:srcRect t="337" b="347"/>
          <a:stretch/>
        </p:blipFill>
        <p:spPr>
          <a:xfrm>
            <a:off x="7133452" y="2891062"/>
            <a:ext cx="985672" cy="948014"/>
          </a:xfrm>
          <a:prstGeom prst="rect">
            <a:avLst/>
          </a:prstGeom>
          <a:noFill/>
          <a:ln>
            <a:noFill/>
          </a:ln>
        </p:spPr>
      </p:pic>
      <p:pic>
        <p:nvPicPr>
          <p:cNvPr id="427" name="Google Shape;427;p26" title="s2_TS-DIP.gif"/>
          <p:cNvPicPr preferRelativeResize="0"/>
          <p:nvPr/>
        </p:nvPicPr>
        <p:blipFill rotWithShape="1">
          <a:blip r:embed="rId9">
            <a:alphaModFix/>
          </a:blip>
          <a:srcRect t="337" b="347"/>
          <a:stretch/>
        </p:blipFill>
        <p:spPr>
          <a:xfrm>
            <a:off x="6106922" y="3868266"/>
            <a:ext cx="985672" cy="948014"/>
          </a:xfrm>
          <a:prstGeom prst="rect">
            <a:avLst/>
          </a:prstGeom>
          <a:noFill/>
          <a:ln>
            <a:noFill/>
          </a:ln>
        </p:spPr>
      </p:pic>
      <p:pic>
        <p:nvPicPr>
          <p:cNvPr id="428" name="Google Shape;428;p26" title="s1_TS-DIP.gif"/>
          <p:cNvPicPr preferRelativeResize="0"/>
          <p:nvPr/>
        </p:nvPicPr>
        <p:blipFill rotWithShape="1">
          <a:blip r:embed="rId10">
            <a:alphaModFix/>
          </a:blip>
          <a:srcRect t="337" b="347"/>
          <a:stretch/>
        </p:blipFill>
        <p:spPr>
          <a:xfrm>
            <a:off x="7133454" y="3868305"/>
            <a:ext cx="985672" cy="9480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7825"/>
    </mc:Choice>
    <mc:Fallback xmlns="">
      <p:transition spd="slow" advTm="4782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7"/>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434" name="Google Shape;434;p27"/>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435" name="Google Shape;435;p27"/>
          <p:cNvSpPr txBox="1"/>
          <p:nvPr/>
        </p:nvSpPr>
        <p:spPr>
          <a:xfrm>
            <a:off x="298939" y="231847"/>
            <a:ext cx="83820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Acknowledgements</a:t>
            </a:r>
            <a:endParaRPr sz="2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FFFFFF"/>
              </a:solidFill>
              <a:latin typeface="Arial"/>
              <a:ea typeface="Arial"/>
              <a:cs typeface="Arial"/>
              <a:sym typeface="Arial"/>
            </a:endParaRPr>
          </a:p>
        </p:txBody>
      </p:sp>
      <p:sp>
        <p:nvSpPr>
          <p:cNvPr id="436" name="Google Shape;436;p27"/>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15</a:t>
            </a:fld>
            <a:endParaRPr sz="900" b="1" i="0" u="none" strike="noStrike" cap="none">
              <a:solidFill>
                <a:srgbClr val="FFFFFF"/>
              </a:solidFill>
              <a:latin typeface="Arial"/>
              <a:ea typeface="Arial"/>
              <a:cs typeface="Arial"/>
              <a:sym typeface="Arial"/>
            </a:endParaRPr>
          </a:p>
        </p:txBody>
      </p:sp>
      <p:sp>
        <p:nvSpPr>
          <p:cNvPr id="437" name="Google Shape;437;p27"/>
          <p:cNvSpPr/>
          <p:nvPr/>
        </p:nvSpPr>
        <p:spPr>
          <a:xfrm>
            <a:off x="-3240" y="4956795"/>
            <a:ext cx="9146700" cy="1950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p>
        </p:txBody>
      </p:sp>
      <p:sp>
        <p:nvSpPr>
          <p:cNvPr id="438" name="Google Shape;438;p27"/>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15</a:t>
            </a:fld>
            <a:endParaRPr sz="900" b="1" i="0" u="none" strike="noStrike" cap="none">
              <a:solidFill>
                <a:srgbClr val="FFFFFF"/>
              </a:solidFill>
              <a:latin typeface="Arial"/>
              <a:ea typeface="Arial"/>
              <a:cs typeface="Arial"/>
              <a:sym typeface="Arial"/>
            </a:endParaRPr>
          </a:p>
        </p:txBody>
      </p:sp>
      <p:pic>
        <p:nvPicPr>
          <p:cNvPr id="439" name="Google Shape;439;p27" descr="A red and white sign with a black and white logo&#10;&#10;AI-generated content may be incorrect."/>
          <p:cNvPicPr preferRelativeResize="0"/>
          <p:nvPr/>
        </p:nvPicPr>
        <p:blipFill rotWithShape="1">
          <a:blip r:embed="rId3">
            <a:alphaModFix/>
          </a:blip>
          <a:srcRect/>
          <a:stretch/>
        </p:blipFill>
        <p:spPr>
          <a:xfrm>
            <a:off x="407924" y="1959770"/>
            <a:ext cx="2093684" cy="829722"/>
          </a:xfrm>
          <a:prstGeom prst="rect">
            <a:avLst/>
          </a:prstGeom>
          <a:noFill/>
          <a:ln>
            <a:noFill/>
          </a:ln>
        </p:spPr>
      </p:pic>
      <p:pic>
        <p:nvPicPr>
          <p:cNvPr id="440" name="Google Shape;440;p27" descr="A logo of a university&#10;&#10;AI-generated content may be incorrect."/>
          <p:cNvPicPr preferRelativeResize="0"/>
          <p:nvPr/>
        </p:nvPicPr>
        <p:blipFill rotWithShape="1">
          <a:blip r:embed="rId4">
            <a:alphaModFix/>
          </a:blip>
          <a:srcRect/>
          <a:stretch/>
        </p:blipFill>
        <p:spPr>
          <a:xfrm>
            <a:off x="8083409" y="37644"/>
            <a:ext cx="1097094" cy="1097097"/>
          </a:xfrm>
          <a:prstGeom prst="rect">
            <a:avLst/>
          </a:prstGeom>
          <a:noFill/>
          <a:ln>
            <a:noFill/>
          </a:ln>
        </p:spPr>
      </p:pic>
      <p:grpSp>
        <p:nvGrpSpPr>
          <p:cNvPr id="441" name="Google Shape;441;p27"/>
          <p:cNvGrpSpPr/>
          <p:nvPr/>
        </p:nvGrpSpPr>
        <p:grpSpPr>
          <a:xfrm>
            <a:off x="2657813" y="1672126"/>
            <a:ext cx="2820730" cy="1577700"/>
            <a:chOff x="3141412" y="1669331"/>
            <a:chExt cx="3760973" cy="2103600"/>
          </a:xfrm>
        </p:grpSpPr>
        <p:sp>
          <p:nvSpPr>
            <p:cNvPr id="442" name="Google Shape;442;p27"/>
            <p:cNvSpPr txBox="1"/>
            <p:nvPr/>
          </p:nvSpPr>
          <p:spPr>
            <a:xfrm>
              <a:off x="3687585" y="1669331"/>
              <a:ext cx="3214800" cy="2103600"/>
            </a:xfrm>
            <a:prstGeom prst="rect">
              <a:avLst/>
            </a:prstGeom>
            <a:noFill/>
            <a:ln>
              <a:noFill/>
            </a:ln>
          </p:spPr>
          <p:txBody>
            <a:bodyPr spcFirstLastPara="1" wrap="square" lIns="68575" tIns="34275" rIns="68575" bIns="34275" anchor="t" anchorCtr="0">
              <a:spAutoFit/>
            </a:bodyPr>
            <a:lstStyle/>
            <a:p>
              <a:pPr marL="0" marR="0" lvl="0" indent="0" algn="l" rtl="0">
                <a:lnSpc>
                  <a:spcPct val="200000"/>
                </a:lnSpc>
                <a:spcBef>
                  <a:spcPts val="0"/>
                </a:spcBef>
                <a:spcAft>
                  <a:spcPts val="0"/>
                </a:spcAft>
                <a:buClr>
                  <a:srgbClr val="000000"/>
                </a:buClr>
                <a:buSzPts val="1400"/>
                <a:buFont typeface="Arial"/>
                <a:buNone/>
              </a:pPr>
              <a:r>
                <a:rPr lang="en-US" sz="1400" b="1" i="0" u="sng" strike="noStrike" cap="none">
                  <a:solidFill>
                    <a:srgbClr val="202055"/>
                  </a:solidFill>
                  <a:latin typeface="Garamond"/>
                  <a:ea typeface="Garamond"/>
                  <a:cs typeface="Garamond"/>
                  <a:sym typeface="Garamond"/>
                  <a:hlinkClick r:id="rId5">
                    <a:extLst>
                      <a:ext uri="{A12FA001-AC4F-418D-AE19-62706E023703}">
                        <ahyp:hlinkClr xmlns:ahyp="http://schemas.microsoft.com/office/drawing/2018/hyperlinkcolor" val="tx"/>
                      </a:ext>
                    </a:extLst>
                  </a:hlinkClick>
                </a:rPr>
                <a:t>https://i-health.cl/</a:t>
              </a:r>
              <a:endParaRPr sz="1400" b="1" i="0" u="none" strike="noStrike" cap="none">
                <a:solidFill>
                  <a:srgbClr val="202055"/>
                </a:solidFill>
                <a:latin typeface="Garamond"/>
                <a:ea typeface="Garamond"/>
                <a:cs typeface="Garamond"/>
                <a:sym typeface="Garamond"/>
              </a:endParaRPr>
            </a:p>
            <a:p>
              <a:pPr marL="0" marR="0" lvl="0" indent="0" algn="l" rtl="0">
                <a:lnSpc>
                  <a:spcPct val="200000"/>
                </a:lnSpc>
                <a:spcBef>
                  <a:spcPts val="0"/>
                </a:spcBef>
                <a:spcAft>
                  <a:spcPts val="0"/>
                </a:spcAft>
                <a:buClr>
                  <a:srgbClr val="000000"/>
                </a:buClr>
                <a:buSzPts val="1400"/>
                <a:buFont typeface="Arial"/>
                <a:buNone/>
              </a:pPr>
              <a:r>
                <a:rPr lang="en-US" sz="1400" b="1" i="0" u="none" strike="noStrike" cap="none">
                  <a:solidFill>
                    <a:srgbClr val="202055"/>
                  </a:solidFill>
                  <a:latin typeface="Garamond"/>
                  <a:ea typeface="Garamond"/>
                  <a:cs typeface="Garamond"/>
                  <a:sym typeface="Garamond"/>
                </a:rPr>
                <a:t>@iHEALTHMilenio</a:t>
              </a:r>
              <a:endParaRPr sz="1100" b="0" i="0" u="none" strike="noStrike" cap="none">
                <a:solidFill>
                  <a:srgbClr val="202055"/>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1400"/>
                <a:buFont typeface="Arial"/>
                <a:buNone/>
              </a:pPr>
              <a:r>
                <a:rPr lang="en-US" sz="1400" b="1" i="0" u="none" strike="noStrike" cap="none">
                  <a:solidFill>
                    <a:srgbClr val="202055"/>
                  </a:solidFill>
                  <a:latin typeface="Garamond"/>
                  <a:ea typeface="Garamond"/>
                  <a:cs typeface="Garamond"/>
                  <a:sym typeface="Garamond"/>
                </a:rPr>
                <a:t>@KCL_CardiacMR</a:t>
              </a:r>
              <a:endParaRPr sz="1100" b="0" i="0" u="none" strike="noStrike" cap="none">
                <a:solidFill>
                  <a:srgbClr val="202055"/>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1400"/>
                <a:buFont typeface="Arial"/>
                <a:buNone/>
              </a:pPr>
              <a:endParaRPr sz="1400" b="1" i="0" u="none" strike="noStrike" cap="none">
                <a:solidFill>
                  <a:srgbClr val="2F5597"/>
                </a:solidFill>
                <a:latin typeface="Garamond"/>
                <a:ea typeface="Garamond"/>
                <a:cs typeface="Garamond"/>
                <a:sym typeface="Garamond"/>
              </a:endParaRPr>
            </a:p>
          </p:txBody>
        </p:sp>
        <p:pic>
          <p:nvPicPr>
            <p:cNvPr id="443" name="Google Shape;443;p27"/>
            <p:cNvPicPr preferRelativeResize="0"/>
            <p:nvPr/>
          </p:nvPicPr>
          <p:blipFill rotWithShape="1">
            <a:blip r:embed="rId6">
              <a:alphaModFix/>
            </a:blip>
            <a:srcRect/>
            <a:stretch/>
          </p:blipFill>
          <p:spPr>
            <a:xfrm>
              <a:off x="3163761" y="2292150"/>
              <a:ext cx="608734" cy="590643"/>
            </a:xfrm>
            <a:prstGeom prst="rect">
              <a:avLst/>
            </a:prstGeom>
            <a:noFill/>
            <a:ln>
              <a:noFill/>
            </a:ln>
          </p:spPr>
        </p:pic>
        <p:pic>
          <p:nvPicPr>
            <p:cNvPr id="444" name="Google Shape;444;p27"/>
            <p:cNvPicPr preferRelativeResize="0"/>
            <p:nvPr/>
          </p:nvPicPr>
          <p:blipFill rotWithShape="1">
            <a:blip r:embed="rId7">
              <a:alphaModFix/>
            </a:blip>
            <a:srcRect/>
            <a:stretch/>
          </p:blipFill>
          <p:spPr>
            <a:xfrm>
              <a:off x="3206224" y="1812177"/>
              <a:ext cx="481361" cy="481361"/>
            </a:xfrm>
            <a:prstGeom prst="rect">
              <a:avLst/>
            </a:prstGeom>
            <a:noFill/>
            <a:ln>
              <a:noFill/>
            </a:ln>
          </p:spPr>
        </p:pic>
        <p:pic>
          <p:nvPicPr>
            <p:cNvPr id="445" name="Google Shape;445;p27"/>
            <p:cNvPicPr preferRelativeResize="0"/>
            <p:nvPr/>
          </p:nvPicPr>
          <p:blipFill rotWithShape="1">
            <a:blip r:embed="rId6">
              <a:alphaModFix/>
            </a:blip>
            <a:srcRect/>
            <a:stretch/>
          </p:blipFill>
          <p:spPr>
            <a:xfrm>
              <a:off x="3141412" y="2838357"/>
              <a:ext cx="608734" cy="590643"/>
            </a:xfrm>
            <a:prstGeom prst="rect">
              <a:avLst/>
            </a:prstGeom>
            <a:noFill/>
            <a:ln>
              <a:noFill/>
            </a:ln>
          </p:spPr>
        </p:pic>
      </p:grpSp>
      <p:pic>
        <p:nvPicPr>
          <p:cNvPr id="446" name="Google Shape;446;p27" descr="A blue letter on a black background&#10;&#10;AI-generated content may be incorrect."/>
          <p:cNvPicPr preferRelativeResize="0"/>
          <p:nvPr/>
        </p:nvPicPr>
        <p:blipFill rotWithShape="1">
          <a:blip r:embed="rId8">
            <a:alphaModFix/>
          </a:blip>
          <a:srcRect/>
          <a:stretch/>
        </p:blipFill>
        <p:spPr>
          <a:xfrm>
            <a:off x="908551" y="1078796"/>
            <a:ext cx="3184438" cy="445684"/>
          </a:xfrm>
          <a:prstGeom prst="rect">
            <a:avLst/>
          </a:prstGeom>
          <a:noFill/>
          <a:ln>
            <a:noFill/>
          </a:ln>
        </p:spPr>
      </p:pic>
      <p:sp>
        <p:nvSpPr>
          <p:cNvPr id="447" name="Google Shape;447;p27"/>
          <p:cNvSpPr txBox="1"/>
          <p:nvPr/>
        </p:nvSpPr>
        <p:spPr>
          <a:xfrm>
            <a:off x="412785" y="3135916"/>
            <a:ext cx="4130700" cy="4155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202055"/>
              </a:buClr>
              <a:buSzPts val="900"/>
              <a:buFont typeface="Arial"/>
              <a:buNone/>
            </a:pPr>
            <a:r>
              <a:rPr lang="en-US" sz="900" b="1" i="0" u="none" strike="noStrike" cap="none">
                <a:solidFill>
                  <a:srgbClr val="202055"/>
                </a:solidFill>
                <a:latin typeface="Arial"/>
                <a:ea typeface="Arial"/>
                <a:cs typeface="Arial"/>
                <a:sym typeface="Arial"/>
              </a:rPr>
              <a:t>This work was funded by ANID - Millennium Science Initiative Program - ICN2021_004</a:t>
            </a:r>
            <a:endParaRPr sz="1100" b="0" i="0" u="none" strike="noStrike" cap="none">
              <a:solidFill>
                <a:srgbClr val="202055"/>
              </a:solidFill>
              <a:latin typeface="Arial"/>
              <a:ea typeface="Arial"/>
              <a:cs typeface="Arial"/>
              <a:sym typeface="Arial"/>
            </a:endParaRPr>
          </a:p>
        </p:txBody>
      </p:sp>
      <p:pic>
        <p:nvPicPr>
          <p:cNvPr id="448" name="Google Shape;448;p27" descr="A city with mountains in the background&#10;&#10;Description automatically generated with low confidence"/>
          <p:cNvPicPr preferRelativeResize="0"/>
          <p:nvPr/>
        </p:nvPicPr>
        <p:blipFill rotWithShape="1">
          <a:blip r:embed="rId9">
            <a:alphaModFix/>
          </a:blip>
          <a:srcRect b="7414"/>
          <a:stretch/>
        </p:blipFill>
        <p:spPr>
          <a:xfrm>
            <a:off x="6061863" y="3694625"/>
            <a:ext cx="3078964" cy="1268639"/>
          </a:xfrm>
          <a:prstGeom prst="rect">
            <a:avLst/>
          </a:prstGeom>
          <a:noFill/>
          <a:ln>
            <a:noFill/>
          </a:ln>
        </p:spPr>
      </p:pic>
      <p:pic>
        <p:nvPicPr>
          <p:cNvPr id="449" name="Google Shape;449;p27" descr="A building with trees in front of it&#10;&#10;AI-generated content may be incorrect."/>
          <p:cNvPicPr preferRelativeResize="0"/>
          <p:nvPr/>
        </p:nvPicPr>
        <p:blipFill rotWithShape="1">
          <a:blip r:embed="rId10">
            <a:alphaModFix/>
          </a:blip>
          <a:srcRect b="16329"/>
          <a:stretch/>
        </p:blipFill>
        <p:spPr>
          <a:xfrm>
            <a:off x="975" y="3692625"/>
            <a:ext cx="3425852" cy="1270342"/>
          </a:xfrm>
          <a:prstGeom prst="rect">
            <a:avLst/>
          </a:prstGeom>
          <a:noFill/>
          <a:ln>
            <a:noFill/>
          </a:ln>
        </p:spPr>
      </p:pic>
      <p:pic>
        <p:nvPicPr>
          <p:cNvPr id="450" name="Google Shape;450;p27" descr="A building with palm trees and a statue on top&#10;&#10;AI-generated content may be incorrect."/>
          <p:cNvPicPr preferRelativeResize="0"/>
          <p:nvPr/>
        </p:nvPicPr>
        <p:blipFill rotWithShape="1">
          <a:blip r:embed="rId11">
            <a:alphaModFix/>
          </a:blip>
          <a:srcRect/>
          <a:stretch/>
        </p:blipFill>
        <p:spPr>
          <a:xfrm>
            <a:off x="3291571" y="3690992"/>
            <a:ext cx="2770291" cy="1272273"/>
          </a:xfrm>
          <a:prstGeom prst="rect">
            <a:avLst/>
          </a:prstGeom>
          <a:noFill/>
          <a:ln>
            <a:noFill/>
          </a:ln>
        </p:spPr>
      </p:pic>
      <p:pic>
        <p:nvPicPr>
          <p:cNvPr id="451" name="Google Shape;451;p27" descr="A group of people standing together&#10;&#10;AI-generated content may be incorrect."/>
          <p:cNvPicPr preferRelativeResize="0"/>
          <p:nvPr/>
        </p:nvPicPr>
        <p:blipFill rotWithShape="1">
          <a:blip r:embed="rId12">
            <a:alphaModFix/>
          </a:blip>
          <a:srcRect/>
          <a:stretch/>
        </p:blipFill>
        <p:spPr>
          <a:xfrm>
            <a:off x="5073297" y="1238251"/>
            <a:ext cx="3796540" cy="21614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2106"/>
    </mc:Choice>
    <mc:Fallback xmlns="">
      <p:transition spd="slow" advTm="12106"/>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Google Shape;101;p14"/>
          <p:cNvSpPr txBox="1">
            <a:spLocks noGrp="1"/>
          </p:cNvSpPr>
          <p:nvPr>
            <p:ph type="body" idx="1"/>
          </p:nvPr>
        </p:nvSpPr>
        <p:spPr>
          <a:xfrm>
            <a:off x="335653" y="2457450"/>
            <a:ext cx="8472600" cy="18669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rgbClr val="19305C"/>
              </a:buClr>
              <a:buSzPts val="1900"/>
              <a:buFont typeface="Arial"/>
              <a:buNone/>
            </a:pPr>
            <a:r>
              <a:rPr lang="en-US" sz="1900" b="0" i="0" u="none" strike="noStrike" cap="none">
                <a:solidFill>
                  <a:srgbClr val="19305C"/>
                </a:solidFill>
                <a:latin typeface="Arial"/>
                <a:ea typeface="Arial"/>
                <a:cs typeface="Arial"/>
                <a:sym typeface="Arial"/>
              </a:rPr>
              <a:t>Speaker Name:</a:t>
            </a:r>
            <a:r>
              <a:rPr lang="en-US" sz="1900">
                <a:solidFill>
                  <a:srgbClr val="19305C"/>
                </a:solidFill>
                <a:latin typeface="Arial"/>
                <a:ea typeface="Arial"/>
                <a:cs typeface="Arial"/>
                <a:sym typeface="Arial"/>
              </a:rPr>
              <a:t> Rafael de la Sotta</a:t>
            </a:r>
            <a:endParaRPr sz="1900" b="0" i="0" u="none" strike="noStrike" cap="none">
              <a:solidFill>
                <a:srgbClr val="19305C"/>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900"/>
              <a:buFont typeface="Arial"/>
              <a:buNone/>
            </a:pPr>
            <a:endParaRPr sz="1900" b="0" i="0" u="none" strike="noStrike" cap="none">
              <a:solidFill>
                <a:srgbClr val="19305C"/>
              </a:solidFill>
              <a:latin typeface="Arial"/>
              <a:ea typeface="Arial"/>
              <a:cs typeface="Arial"/>
              <a:sym typeface="Arial"/>
            </a:endParaRPr>
          </a:p>
          <a:p>
            <a:pPr marL="0" marR="0" lvl="0" indent="0" algn="l" rtl="0">
              <a:lnSpc>
                <a:spcPct val="90000"/>
              </a:lnSpc>
              <a:spcBef>
                <a:spcPts val="0"/>
              </a:spcBef>
              <a:spcAft>
                <a:spcPts val="0"/>
              </a:spcAft>
              <a:buClr>
                <a:srgbClr val="19305C"/>
              </a:buClr>
              <a:buSzPts val="1900"/>
              <a:buFont typeface="Arial"/>
              <a:buNone/>
            </a:pPr>
            <a:r>
              <a:rPr lang="en-US" sz="1900" b="0" i="0" u="none" strike="noStrike" cap="none">
                <a:solidFill>
                  <a:srgbClr val="19305C"/>
                </a:solidFill>
                <a:latin typeface="Arial"/>
                <a:ea typeface="Arial"/>
                <a:cs typeface="Arial"/>
                <a:sym typeface="Arial"/>
              </a:rPr>
              <a:t>I have no financial interests or relationships to disclose with regard to the subject matter of this presentation.</a:t>
            </a:r>
            <a:endParaRPr/>
          </a:p>
        </p:txBody>
      </p:sp>
      <p:sp>
        <p:nvSpPr>
          <p:cNvPr id="102" name="Google Shape;102;p14"/>
          <p:cNvSpPr/>
          <p:nvPr/>
        </p:nvSpPr>
        <p:spPr>
          <a:xfrm>
            <a:off x="1257302" y="1314452"/>
            <a:ext cx="6629400" cy="10158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9305C"/>
                </a:solidFill>
                <a:latin typeface="Arial"/>
                <a:ea typeface="Arial"/>
                <a:cs typeface="Arial"/>
                <a:sym typeface="Arial"/>
              </a:rPr>
              <a:t>Declaration of</a:t>
            </a:r>
            <a:br>
              <a:rPr lang="en-US" sz="3000" b="1" i="0" u="none" strike="noStrike" cap="none">
                <a:solidFill>
                  <a:srgbClr val="19305C"/>
                </a:solidFill>
                <a:latin typeface="Arial"/>
                <a:ea typeface="Arial"/>
                <a:cs typeface="Arial"/>
                <a:sym typeface="Arial"/>
              </a:rPr>
            </a:br>
            <a:r>
              <a:rPr lang="en-US" sz="3000" b="1" i="0" u="none" strike="noStrike" cap="none">
                <a:solidFill>
                  <a:srgbClr val="19305C"/>
                </a:solidFill>
                <a:latin typeface="Arial"/>
                <a:ea typeface="Arial"/>
                <a:cs typeface="Arial"/>
                <a:sym typeface="Arial"/>
              </a:rPr>
              <a:t>Financial Interests or Relationships</a:t>
            </a:r>
            <a:endParaRPr sz="3000" b="0" i="0" u="none" strike="noStrike" cap="none">
              <a:solidFill>
                <a:srgbClr val="19305C"/>
              </a:solidFill>
              <a:latin typeface="Arial"/>
              <a:ea typeface="Arial"/>
              <a:cs typeface="Arial"/>
              <a:sym typeface="Arial"/>
            </a:endParaRPr>
          </a:p>
        </p:txBody>
      </p:sp>
      <p:sp>
        <p:nvSpPr>
          <p:cNvPr id="103" name="Google Shape;103;p14"/>
          <p:cNvSpPr/>
          <p:nvPr/>
        </p:nvSpPr>
        <p:spPr>
          <a:xfrm>
            <a:off x="0" y="912814"/>
            <a:ext cx="9144000" cy="45900"/>
          </a:xfrm>
          <a:prstGeom prst="rect">
            <a:avLst/>
          </a:prstGeom>
          <a:solidFill>
            <a:srgbClr val="19305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pic>
        <p:nvPicPr>
          <p:cNvPr id="104" name="Google Shape;104;p14"/>
          <p:cNvPicPr preferRelativeResize="0"/>
          <p:nvPr/>
        </p:nvPicPr>
        <p:blipFill rotWithShape="1">
          <a:blip r:embed="rId3">
            <a:alphaModFix/>
          </a:blip>
          <a:srcRect/>
          <a:stretch/>
        </p:blipFill>
        <p:spPr>
          <a:xfrm>
            <a:off x="0" y="-1588"/>
            <a:ext cx="9144001"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3875"/>
    </mc:Choice>
    <mc:Fallback xmlns="">
      <p:transition spd="slow" advTm="387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110" name="Google Shape;110;p15"/>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111" name="Google Shape;111;p15"/>
          <p:cNvSpPr txBox="1"/>
          <p:nvPr/>
        </p:nvSpPr>
        <p:spPr>
          <a:xfrm>
            <a:off x="298939" y="231847"/>
            <a:ext cx="83820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Motivation</a:t>
            </a:r>
            <a:endParaRPr sz="2400" b="1" i="0" u="none" strike="noStrike" cap="none">
              <a:solidFill>
                <a:srgbClr val="FFFFFF"/>
              </a:solidFill>
              <a:latin typeface="Arial"/>
              <a:ea typeface="Arial"/>
              <a:cs typeface="Arial"/>
              <a:sym typeface="Arial"/>
            </a:endParaRPr>
          </a:p>
        </p:txBody>
      </p:sp>
      <p:sp>
        <p:nvSpPr>
          <p:cNvPr id="112" name="Google Shape;112;p15"/>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3</a:t>
            </a:fld>
            <a:endParaRPr sz="900" b="1" i="0" u="none" strike="noStrike" cap="none">
              <a:solidFill>
                <a:srgbClr val="FFFFFF"/>
              </a:solidFill>
              <a:latin typeface="Arial"/>
              <a:ea typeface="Arial"/>
              <a:cs typeface="Arial"/>
              <a:sym typeface="Arial"/>
            </a:endParaRPr>
          </a:p>
        </p:txBody>
      </p:sp>
      <p:sp>
        <p:nvSpPr>
          <p:cNvPr id="113" name="Google Shape;113;p15"/>
          <p:cNvSpPr/>
          <p:nvPr/>
        </p:nvSpPr>
        <p:spPr>
          <a:xfrm>
            <a:off x="-5874" y="4958523"/>
            <a:ext cx="9146700" cy="1950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endParaRPr sz="900" b="0" i="0" u="none" strike="noStrike" cap="none" dirty="0">
              <a:solidFill>
                <a:schemeClr val="lt1"/>
              </a:solidFill>
              <a:latin typeface="Arial"/>
              <a:ea typeface="Arial"/>
              <a:cs typeface="Arial"/>
              <a:sym typeface="Arial"/>
            </a:endParaRPr>
          </a:p>
        </p:txBody>
      </p:sp>
      <p:sp>
        <p:nvSpPr>
          <p:cNvPr id="114" name="Google Shape;114;p15"/>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3</a:t>
            </a:fld>
            <a:endParaRPr sz="900" b="1" i="0" u="none" strike="noStrike" cap="none">
              <a:solidFill>
                <a:srgbClr val="FFFFFF"/>
              </a:solidFill>
              <a:latin typeface="Arial"/>
              <a:ea typeface="Arial"/>
              <a:cs typeface="Arial"/>
              <a:sym typeface="Arial"/>
            </a:endParaRPr>
          </a:p>
        </p:txBody>
      </p:sp>
      <p:sp>
        <p:nvSpPr>
          <p:cNvPr id="115" name="Google Shape;115;p15"/>
          <p:cNvSpPr txBox="1"/>
          <p:nvPr/>
        </p:nvSpPr>
        <p:spPr>
          <a:xfrm>
            <a:off x="298931" y="1346616"/>
            <a:ext cx="4020600" cy="2839800"/>
          </a:xfrm>
          <a:prstGeom prst="rect">
            <a:avLst/>
          </a:prstGeom>
          <a:noFill/>
          <a:ln>
            <a:noFill/>
          </a:ln>
        </p:spPr>
        <p:txBody>
          <a:bodyPr spcFirstLastPara="1" wrap="square" lIns="68575" tIns="34275" rIns="68575" bIns="34275" anchor="t" anchorCtr="0">
            <a:spAutoFit/>
          </a:bodyPr>
          <a:lstStyle/>
          <a:p>
            <a:pPr marL="342900" marR="0" lvl="0" indent="-260350" algn="l" rtl="0">
              <a:lnSpc>
                <a:spcPct val="100000"/>
              </a:lnSpc>
              <a:spcBef>
                <a:spcPts val="0"/>
              </a:spcBef>
              <a:spcAft>
                <a:spcPts val="0"/>
              </a:spcAft>
              <a:buClr>
                <a:srgbClr val="202055"/>
              </a:buClr>
              <a:buSzPts val="1500"/>
              <a:buFont typeface="Arial"/>
              <a:buChar char="●"/>
            </a:pPr>
            <a:r>
              <a:rPr lang="en-US" sz="1500" b="0" i="0" u="none" strike="noStrike" cap="none">
                <a:solidFill>
                  <a:srgbClr val="202055"/>
                </a:solidFill>
                <a:latin typeface="Arial"/>
                <a:ea typeface="Arial"/>
                <a:cs typeface="Arial"/>
                <a:sym typeface="Arial"/>
              </a:rPr>
              <a:t>Cardiac CINE MRI is the </a:t>
            </a:r>
            <a:r>
              <a:rPr lang="en-US" sz="1500" b="1" i="0" u="none" strike="noStrike" cap="none">
                <a:solidFill>
                  <a:srgbClr val="202055"/>
                </a:solidFill>
                <a:latin typeface="Arial"/>
                <a:ea typeface="Arial"/>
                <a:cs typeface="Arial"/>
                <a:sym typeface="Arial"/>
              </a:rPr>
              <a:t>gold standard</a:t>
            </a:r>
            <a:r>
              <a:rPr lang="en-US" sz="1500" b="0" i="0" u="none" strike="noStrike" cap="none">
                <a:solidFill>
                  <a:srgbClr val="202055"/>
                </a:solidFill>
                <a:latin typeface="Arial"/>
                <a:ea typeface="Arial"/>
                <a:cs typeface="Arial"/>
                <a:sym typeface="Arial"/>
              </a:rPr>
              <a:t> for the assessment of cardiac function.</a:t>
            </a:r>
            <a:endParaRPr sz="1100" b="0" i="0" u="none" strike="noStrike" cap="none">
              <a:solidFill>
                <a:srgbClr val="000000"/>
              </a:solidFill>
              <a:latin typeface="Arial"/>
              <a:ea typeface="Arial"/>
              <a:cs typeface="Arial"/>
              <a:sym typeface="Arial"/>
            </a:endParaRPr>
          </a:p>
          <a:p>
            <a:pPr marL="558800" marR="0" lvl="1" indent="-114300" algn="l" rtl="0">
              <a:lnSpc>
                <a:spcPct val="100000"/>
              </a:lnSpc>
              <a:spcBef>
                <a:spcPts val="0"/>
              </a:spcBef>
              <a:spcAft>
                <a:spcPts val="0"/>
              </a:spcAft>
              <a:buClr>
                <a:schemeClr val="dk1"/>
              </a:buClr>
              <a:buSzPts val="1500"/>
              <a:buFont typeface="Arial"/>
              <a:buNone/>
            </a:pPr>
            <a:endParaRPr sz="1500">
              <a:solidFill>
                <a:srgbClr val="202055"/>
              </a:solidFill>
            </a:endParaRPr>
          </a:p>
          <a:p>
            <a:pPr marL="0" marR="0" lvl="1" indent="0" algn="l" rtl="0">
              <a:lnSpc>
                <a:spcPct val="100000"/>
              </a:lnSpc>
              <a:spcBef>
                <a:spcPts val="0"/>
              </a:spcBef>
              <a:spcAft>
                <a:spcPts val="0"/>
              </a:spcAft>
              <a:buClr>
                <a:schemeClr val="dk1"/>
              </a:buClr>
              <a:buSzPts val="1500"/>
              <a:buFont typeface="Arial"/>
              <a:buNone/>
            </a:pPr>
            <a:endParaRPr sz="1500">
              <a:solidFill>
                <a:srgbClr val="202055"/>
              </a:solidFill>
            </a:endParaRPr>
          </a:p>
          <a:p>
            <a:pPr marL="342900" marR="0" lvl="0" indent="-260350" algn="l" rtl="0">
              <a:lnSpc>
                <a:spcPct val="100000"/>
              </a:lnSpc>
              <a:spcBef>
                <a:spcPts val="0"/>
              </a:spcBef>
              <a:spcAft>
                <a:spcPts val="0"/>
              </a:spcAft>
              <a:buClr>
                <a:srgbClr val="202055"/>
              </a:buClr>
              <a:buSzPts val="1500"/>
              <a:buFont typeface="Arial"/>
              <a:buChar char="●"/>
            </a:pPr>
            <a:r>
              <a:rPr lang="en-US" sz="1500" b="0" i="0" u="none" strike="noStrike" cap="none">
                <a:solidFill>
                  <a:srgbClr val="202055"/>
                </a:solidFill>
                <a:latin typeface="Arial"/>
                <a:ea typeface="Arial"/>
                <a:cs typeface="Arial"/>
                <a:sym typeface="Arial"/>
              </a:rPr>
              <a:t>Conventional cardiac CINE MRI requires </a:t>
            </a:r>
            <a:r>
              <a:rPr lang="en-US" sz="1500" i="0" u="none" strike="noStrike" cap="none">
                <a:solidFill>
                  <a:srgbClr val="202055"/>
                </a:solidFill>
              </a:rPr>
              <a:t>multiple slices and breath-holds,</a:t>
            </a:r>
            <a:r>
              <a:rPr lang="en-US" sz="1500" i="0" u="none" strike="noStrike" cap="none">
                <a:solidFill>
                  <a:srgbClr val="990000"/>
                </a:solidFill>
              </a:rPr>
              <a:t> </a:t>
            </a:r>
            <a:r>
              <a:rPr lang="en-US" sz="1500" i="0" u="none" strike="noStrike" cap="none">
                <a:solidFill>
                  <a:schemeClr val="dk1"/>
                </a:solidFill>
              </a:rPr>
              <a:t>leading to</a:t>
            </a:r>
            <a:r>
              <a:rPr lang="en-US" sz="1500" b="1" i="0" u="none" strike="noStrike" cap="none">
                <a:solidFill>
                  <a:srgbClr val="990000"/>
                </a:solidFill>
                <a:latin typeface="Arial"/>
                <a:ea typeface="Arial"/>
                <a:cs typeface="Arial"/>
                <a:sym typeface="Arial"/>
              </a:rPr>
              <a:t> long scan times </a:t>
            </a:r>
            <a:r>
              <a:rPr lang="en-US" sz="1500" i="0" u="none" strike="noStrike" cap="none">
                <a:solidFill>
                  <a:schemeClr val="dk1"/>
                </a:solidFill>
              </a:rPr>
              <a:t>and to</a:t>
            </a:r>
            <a:r>
              <a:rPr lang="en-US" sz="1500" b="1" i="0" u="none" strike="noStrike" cap="none">
                <a:solidFill>
                  <a:srgbClr val="990000"/>
                </a:solidFill>
                <a:latin typeface="Arial"/>
                <a:ea typeface="Arial"/>
                <a:cs typeface="Arial"/>
                <a:sym typeface="Arial"/>
              </a:rPr>
              <a:t> potential slice-misalignment</a:t>
            </a:r>
            <a:r>
              <a:rPr lang="en-US" sz="1500" b="0" i="0" u="none" strike="noStrike" cap="none">
                <a:solidFill>
                  <a:srgbClr val="202055"/>
                </a:solidFill>
                <a:latin typeface="Arial"/>
                <a:ea typeface="Arial"/>
                <a:cs typeface="Arial"/>
                <a:sym typeface="Arial"/>
              </a:rPr>
              <a:t>.</a:t>
            </a:r>
            <a:endParaRPr sz="1500" b="0" i="0" u="none" strike="noStrike" cap="none">
              <a:solidFill>
                <a:srgbClr val="202055"/>
              </a:solidFill>
              <a:latin typeface="Arial"/>
              <a:ea typeface="Arial"/>
              <a:cs typeface="Arial"/>
              <a:sym typeface="Arial"/>
            </a:endParaRPr>
          </a:p>
          <a:p>
            <a:pPr marL="342900" marR="0" lvl="0" indent="0" algn="l" rtl="0">
              <a:lnSpc>
                <a:spcPct val="100000"/>
              </a:lnSpc>
              <a:spcBef>
                <a:spcPts val="0"/>
              </a:spcBef>
              <a:spcAft>
                <a:spcPts val="0"/>
              </a:spcAft>
              <a:buNone/>
            </a:pPr>
            <a:endParaRPr sz="1500">
              <a:solidFill>
                <a:srgbClr val="202055"/>
              </a:solidFill>
            </a:endParaRPr>
          </a:p>
          <a:p>
            <a:pPr marL="0" marR="0" lvl="0" indent="0" algn="l" rtl="0">
              <a:lnSpc>
                <a:spcPct val="100000"/>
              </a:lnSpc>
              <a:spcBef>
                <a:spcPts val="0"/>
              </a:spcBef>
              <a:spcAft>
                <a:spcPts val="0"/>
              </a:spcAft>
              <a:buNone/>
            </a:pPr>
            <a:endParaRPr sz="1500">
              <a:solidFill>
                <a:srgbClr val="202055"/>
              </a:solidFill>
            </a:endParaRPr>
          </a:p>
          <a:p>
            <a:pPr marL="342900" marR="0" lvl="0" indent="-260350" algn="l" rtl="0">
              <a:lnSpc>
                <a:spcPct val="100000"/>
              </a:lnSpc>
              <a:spcBef>
                <a:spcPts val="0"/>
              </a:spcBef>
              <a:spcAft>
                <a:spcPts val="0"/>
              </a:spcAft>
              <a:buClr>
                <a:srgbClr val="202055"/>
              </a:buClr>
              <a:buSzPts val="1500"/>
              <a:buChar char="●"/>
            </a:pPr>
            <a:r>
              <a:rPr lang="en-US" sz="1500">
                <a:solidFill>
                  <a:srgbClr val="202055"/>
                </a:solidFill>
              </a:rPr>
              <a:t>Also, </a:t>
            </a:r>
            <a:r>
              <a:rPr lang="en-US" sz="1500" b="1">
                <a:solidFill>
                  <a:srgbClr val="990000"/>
                </a:solidFill>
              </a:rPr>
              <a:t>multiple breath-hold can be challenging</a:t>
            </a:r>
            <a:r>
              <a:rPr lang="en-US" sz="1500">
                <a:solidFill>
                  <a:srgbClr val="202055"/>
                </a:solidFill>
              </a:rPr>
              <a:t> for some patients.</a:t>
            </a:r>
            <a:endParaRPr sz="1500">
              <a:solidFill>
                <a:srgbClr val="202055"/>
              </a:solidFill>
            </a:endParaRPr>
          </a:p>
        </p:txBody>
      </p:sp>
      <p:sp>
        <p:nvSpPr>
          <p:cNvPr id="116" name="Google Shape;116;p15"/>
          <p:cNvSpPr txBox="1"/>
          <p:nvPr/>
        </p:nvSpPr>
        <p:spPr>
          <a:xfrm>
            <a:off x="2564" y="4958523"/>
            <a:ext cx="4020300" cy="315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baseline="30000" dirty="0">
                <a:solidFill>
                  <a:schemeClr val="lt1"/>
                </a:solidFill>
                <a:latin typeface="Calibri"/>
                <a:ea typeface="Calibri"/>
                <a:cs typeface="Calibri"/>
                <a:sym typeface="Calibri"/>
              </a:rPr>
              <a:t>1</a:t>
            </a:r>
            <a:r>
              <a:rPr lang="en-US" sz="800" b="1" dirty="0">
                <a:solidFill>
                  <a:schemeClr val="lt1"/>
                </a:solidFill>
                <a:latin typeface="Calibri"/>
                <a:ea typeface="Calibri"/>
                <a:cs typeface="Calibri"/>
                <a:sym typeface="Calibri"/>
              </a:rPr>
              <a:t>Ahmed, Nasir, et al. Heart, Lung and Circulation. 2013</a:t>
            </a:r>
            <a:endParaRPr sz="11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dirty="0">
              <a:solidFill>
                <a:schemeClr val="lt1"/>
              </a:solidFill>
              <a:latin typeface="Calibri"/>
              <a:ea typeface="Calibri"/>
              <a:cs typeface="Calibri"/>
              <a:sym typeface="Calibri"/>
            </a:endParaRPr>
          </a:p>
        </p:txBody>
      </p:sp>
      <p:pic>
        <p:nvPicPr>
          <p:cNvPr id="117" name="Google Shape;117;p15"/>
          <p:cNvPicPr preferRelativeResize="0"/>
          <p:nvPr/>
        </p:nvPicPr>
        <p:blipFill rotWithShape="1">
          <a:blip r:embed="rId3">
            <a:alphaModFix/>
          </a:blip>
          <a:srcRect/>
          <a:stretch/>
        </p:blipFill>
        <p:spPr>
          <a:xfrm>
            <a:off x="4782600" y="1796769"/>
            <a:ext cx="3940315" cy="19379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006"/>
    </mc:Choice>
    <mc:Fallback xmlns="">
      <p:transition spd="slow" advTm="2000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Google Shape;113;p15">
            <a:extLst>
              <a:ext uri="{FF2B5EF4-FFF2-40B4-BE49-F238E27FC236}">
                <a16:creationId xmlns:a16="http://schemas.microsoft.com/office/drawing/2014/main" id="{87AFD4E7-9C5D-3600-6C51-A7BA9AB62626}"/>
              </a:ext>
            </a:extLst>
          </p:cNvPr>
          <p:cNvSpPr/>
          <p:nvPr/>
        </p:nvSpPr>
        <p:spPr>
          <a:xfrm>
            <a:off x="-3240" y="4956795"/>
            <a:ext cx="9146700" cy="1950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endParaRPr sz="900" b="0" i="0" u="none" strike="noStrike" cap="none" dirty="0">
              <a:solidFill>
                <a:schemeClr val="lt1"/>
              </a:solidFill>
              <a:latin typeface="Arial"/>
              <a:ea typeface="Arial"/>
              <a:cs typeface="Arial"/>
              <a:sym typeface="Arial"/>
            </a:endParaRPr>
          </a:p>
        </p:txBody>
      </p:sp>
      <p:sp>
        <p:nvSpPr>
          <p:cNvPr id="122" name="Google Shape;122;p16"/>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123" name="Google Shape;123;p16"/>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202055"/>
              </a:solidFill>
              <a:latin typeface="Arial"/>
              <a:ea typeface="Arial"/>
              <a:cs typeface="Arial"/>
              <a:sym typeface="Arial"/>
            </a:endParaRPr>
          </a:p>
        </p:txBody>
      </p:sp>
      <p:sp>
        <p:nvSpPr>
          <p:cNvPr id="124" name="Google Shape;124;p16"/>
          <p:cNvSpPr txBox="1"/>
          <p:nvPr/>
        </p:nvSpPr>
        <p:spPr>
          <a:xfrm>
            <a:off x="298931" y="231843"/>
            <a:ext cx="8382300" cy="423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FFFFFF"/>
                </a:solidFill>
              </a:rPr>
              <a:t>Objective</a:t>
            </a:r>
            <a:endParaRPr sz="2400" b="1" i="0" u="none" strike="noStrike" cap="none">
              <a:solidFill>
                <a:srgbClr val="FFFFFF"/>
              </a:solidFill>
              <a:latin typeface="Arial"/>
              <a:ea typeface="Arial"/>
              <a:cs typeface="Arial"/>
              <a:sym typeface="Arial"/>
            </a:endParaRPr>
          </a:p>
        </p:txBody>
      </p:sp>
      <p:sp>
        <p:nvSpPr>
          <p:cNvPr id="127" name="Google Shape;127;p16"/>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smtClean="0">
                <a:solidFill>
                  <a:srgbClr val="FFFFFF"/>
                </a:solidFill>
                <a:latin typeface="Arial"/>
                <a:ea typeface="Arial"/>
                <a:cs typeface="Arial"/>
                <a:sym typeface="Arial"/>
              </a:rPr>
              <a:t>4</a:t>
            </a:fld>
            <a:endParaRPr sz="900" b="1" i="0" u="none" strike="noStrike" cap="none" dirty="0">
              <a:solidFill>
                <a:srgbClr val="FFFFFF"/>
              </a:solidFill>
              <a:latin typeface="Arial"/>
              <a:ea typeface="Arial"/>
              <a:cs typeface="Arial"/>
              <a:sym typeface="Arial"/>
            </a:endParaRPr>
          </a:p>
        </p:txBody>
      </p:sp>
      <p:sp>
        <p:nvSpPr>
          <p:cNvPr id="128" name="Google Shape;128;p16"/>
          <p:cNvSpPr txBox="1"/>
          <p:nvPr/>
        </p:nvSpPr>
        <p:spPr>
          <a:xfrm>
            <a:off x="2564" y="4958523"/>
            <a:ext cx="4020600" cy="361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Calibri"/>
              <a:ea typeface="Calibri"/>
              <a:cs typeface="Calibri"/>
              <a:sym typeface="Calibri"/>
            </a:endParaRPr>
          </a:p>
        </p:txBody>
      </p:sp>
      <p:sp>
        <p:nvSpPr>
          <p:cNvPr id="129" name="Google Shape;129;p16"/>
          <p:cNvSpPr/>
          <p:nvPr/>
        </p:nvSpPr>
        <p:spPr>
          <a:xfrm>
            <a:off x="534019" y="1518038"/>
            <a:ext cx="8069700" cy="92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US" sz="2000">
                <a:latin typeface="Calibri"/>
                <a:ea typeface="Calibri"/>
                <a:cs typeface="Calibri"/>
                <a:sym typeface="Calibri"/>
              </a:rPr>
              <a:t>To perform a </a:t>
            </a:r>
            <a:r>
              <a:rPr lang="en-US" sz="2000" b="1">
                <a:latin typeface="Calibri"/>
                <a:ea typeface="Calibri"/>
                <a:cs typeface="Calibri"/>
                <a:sym typeface="Calibri"/>
              </a:rPr>
              <a:t>multi-slice single-breath-hold</a:t>
            </a:r>
            <a:r>
              <a:rPr lang="en-US" sz="2000">
                <a:latin typeface="Calibri"/>
                <a:ea typeface="Calibri"/>
                <a:cs typeface="Calibri"/>
                <a:sym typeface="Calibri"/>
              </a:rPr>
              <a:t> cardiac CINE, reconstructed by a </a:t>
            </a:r>
            <a:r>
              <a:rPr lang="en-US" sz="2000" b="1">
                <a:latin typeface="Calibri"/>
                <a:ea typeface="Calibri"/>
                <a:cs typeface="Calibri"/>
                <a:sym typeface="Calibri"/>
              </a:rPr>
              <a:t>slice and time-dependent deep image prior (ST-DIP)</a:t>
            </a:r>
            <a:r>
              <a:rPr lang="en-US" sz="2000">
                <a:latin typeface="Calibri"/>
                <a:ea typeface="Calibri"/>
                <a:cs typeface="Calibri"/>
                <a:sym typeface="Calibri"/>
              </a:rPr>
              <a:t> network. </a:t>
            </a:r>
            <a:r>
              <a:rPr lang="en-US" sz="1800">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25545"/>
    </mc:Choice>
    <mc:Fallback xmlns="">
      <p:transition spd="slow" advTm="2554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2" name="Google Shape;113;p15">
            <a:extLst>
              <a:ext uri="{FF2B5EF4-FFF2-40B4-BE49-F238E27FC236}">
                <a16:creationId xmlns:a16="http://schemas.microsoft.com/office/drawing/2014/main" id="{E8D0087C-64C6-A938-30CC-B9157EF8B64B}"/>
              </a:ext>
            </a:extLst>
          </p:cNvPr>
          <p:cNvSpPr/>
          <p:nvPr/>
        </p:nvSpPr>
        <p:spPr>
          <a:xfrm>
            <a:off x="-3240" y="4956795"/>
            <a:ext cx="9146700" cy="1950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endParaRPr sz="900" b="0" i="0" u="none" strike="noStrike" cap="none" dirty="0">
              <a:solidFill>
                <a:schemeClr val="lt1"/>
              </a:solidFill>
              <a:latin typeface="Arial"/>
              <a:ea typeface="Arial"/>
              <a:cs typeface="Arial"/>
              <a:sym typeface="Arial"/>
            </a:endParaRPr>
          </a:p>
        </p:txBody>
      </p:sp>
      <p:sp>
        <p:nvSpPr>
          <p:cNvPr id="134" name="Google Shape;134;p17"/>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135" name="Google Shape;135;p17"/>
          <p:cNvSpPr txBox="1"/>
          <p:nvPr/>
        </p:nvSpPr>
        <p:spPr>
          <a:xfrm>
            <a:off x="144506" y="146792"/>
            <a:ext cx="8578500" cy="593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202055"/>
              </a:solidFill>
              <a:latin typeface="Arial"/>
              <a:ea typeface="Arial"/>
              <a:cs typeface="Arial"/>
              <a:sym typeface="Arial"/>
            </a:endParaRPr>
          </a:p>
        </p:txBody>
      </p:sp>
      <p:sp>
        <p:nvSpPr>
          <p:cNvPr id="136" name="Google Shape;136;p17"/>
          <p:cNvSpPr txBox="1"/>
          <p:nvPr/>
        </p:nvSpPr>
        <p:spPr>
          <a:xfrm>
            <a:off x="298939" y="231847"/>
            <a:ext cx="83823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Method Overview</a:t>
            </a:r>
            <a:endParaRPr sz="2400" b="1" i="0" u="none" strike="noStrike" cap="none">
              <a:solidFill>
                <a:srgbClr val="FFFFFF"/>
              </a:solidFill>
              <a:latin typeface="Arial"/>
              <a:ea typeface="Arial"/>
              <a:cs typeface="Arial"/>
              <a:sym typeface="Arial"/>
            </a:endParaRPr>
          </a:p>
        </p:txBody>
      </p:sp>
      <p:sp>
        <p:nvSpPr>
          <p:cNvPr id="139" name="Google Shape;139;p17"/>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5</a:t>
            </a:fld>
            <a:endParaRPr sz="900" b="1" i="0" u="none" strike="noStrike" cap="none">
              <a:solidFill>
                <a:srgbClr val="FFFFFF"/>
              </a:solidFill>
              <a:latin typeface="Arial"/>
              <a:ea typeface="Arial"/>
              <a:cs typeface="Arial"/>
              <a:sym typeface="Arial"/>
            </a:endParaRPr>
          </a:p>
        </p:txBody>
      </p:sp>
      <p:sp>
        <p:nvSpPr>
          <p:cNvPr id="140" name="Google Shape;140;p17"/>
          <p:cNvSpPr txBox="1"/>
          <p:nvPr/>
        </p:nvSpPr>
        <p:spPr>
          <a:xfrm>
            <a:off x="2564" y="4958523"/>
            <a:ext cx="4020600" cy="361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Calibri"/>
              <a:ea typeface="Calibri"/>
              <a:cs typeface="Calibri"/>
              <a:sym typeface="Calibri"/>
            </a:endParaRPr>
          </a:p>
        </p:txBody>
      </p:sp>
      <p:pic>
        <p:nvPicPr>
          <p:cNvPr id="141" name="Google Shape;141;p17"/>
          <p:cNvPicPr preferRelativeResize="0"/>
          <p:nvPr/>
        </p:nvPicPr>
        <p:blipFill>
          <a:blip r:embed="rId4">
            <a:alphaModFix/>
          </a:blip>
          <a:stretch>
            <a:fillRect/>
          </a:stretch>
        </p:blipFill>
        <p:spPr>
          <a:xfrm rot="-5400000">
            <a:off x="512434" y="2033198"/>
            <a:ext cx="1970608" cy="1413251"/>
          </a:xfrm>
          <a:prstGeom prst="rect">
            <a:avLst/>
          </a:prstGeom>
          <a:noFill/>
          <a:ln>
            <a:noFill/>
          </a:ln>
        </p:spPr>
      </p:pic>
      <p:sp>
        <p:nvSpPr>
          <p:cNvPr id="142" name="Google Shape;142;p17"/>
          <p:cNvSpPr/>
          <p:nvPr/>
        </p:nvSpPr>
        <p:spPr>
          <a:xfrm>
            <a:off x="827847" y="3342773"/>
            <a:ext cx="1729200" cy="123900"/>
          </a:xfrm>
          <a:prstGeom prst="cube">
            <a:avLst>
              <a:gd name="adj" fmla="val 58083"/>
            </a:avLst>
          </a:prstGeom>
          <a:solidFill>
            <a:srgbClr val="55FF00">
              <a:alpha val="44940"/>
            </a:srgbClr>
          </a:solidFill>
          <a:ln w="952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43" name="Google Shape;143;p17"/>
          <p:cNvSpPr/>
          <p:nvPr/>
        </p:nvSpPr>
        <p:spPr>
          <a:xfrm>
            <a:off x="827847" y="3027431"/>
            <a:ext cx="1729200" cy="123900"/>
          </a:xfrm>
          <a:prstGeom prst="cube">
            <a:avLst>
              <a:gd name="adj" fmla="val 58083"/>
            </a:avLst>
          </a:prstGeom>
          <a:solidFill>
            <a:srgbClr val="FF6B00">
              <a:alpha val="44940"/>
            </a:srgbClr>
          </a:solidFill>
          <a:ln w="952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44" name="Google Shape;144;p17"/>
          <p:cNvSpPr/>
          <p:nvPr/>
        </p:nvSpPr>
        <p:spPr>
          <a:xfrm>
            <a:off x="827847" y="2654939"/>
            <a:ext cx="1729200" cy="123900"/>
          </a:xfrm>
          <a:prstGeom prst="cube">
            <a:avLst>
              <a:gd name="adj" fmla="val 58083"/>
            </a:avLst>
          </a:prstGeom>
          <a:solidFill>
            <a:srgbClr val="2422DC">
              <a:alpha val="44940"/>
            </a:srgbClr>
          </a:solidFill>
          <a:ln w="952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45" name="Google Shape;145;p17"/>
          <p:cNvSpPr/>
          <p:nvPr/>
        </p:nvSpPr>
        <p:spPr>
          <a:xfrm>
            <a:off x="2970528" y="2511863"/>
            <a:ext cx="1088700" cy="741600"/>
          </a:xfrm>
          <a:prstGeom prst="right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pic>
        <p:nvPicPr>
          <p:cNvPr id="146" name="Google Shape;146;p17" title="s1_TS-DIP.gif"/>
          <p:cNvPicPr preferRelativeResize="0"/>
          <p:nvPr/>
        </p:nvPicPr>
        <p:blipFill rotWithShape="1">
          <a:blip r:embed="rId5">
            <a:alphaModFix/>
          </a:blip>
          <a:srcRect t="337" b="347"/>
          <a:stretch/>
        </p:blipFill>
        <p:spPr>
          <a:xfrm>
            <a:off x="7594576" y="1011822"/>
            <a:ext cx="1022400" cy="982833"/>
          </a:xfrm>
          <a:prstGeom prst="rect">
            <a:avLst/>
          </a:prstGeom>
          <a:noFill/>
          <a:ln w="38100" cap="flat" cmpd="sng">
            <a:solidFill>
              <a:srgbClr val="4A86E8"/>
            </a:solidFill>
            <a:prstDash val="solid"/>
            <a:round/>
            <a:headEnd type="none" w="sm" len="sm"/>
            <a:tailEnd type="none" w="sm" len="sm"/>
          </a:ln>
        </p:spPr>
      </p:pic>
      <p:pic>
        <p:nvPicPr>
          <p:cNvPr id="147" name="Google Shape;147;p17" title="s4_TS-DIP.gif"/>
          <p:cNvPicPr preferRelativeResize="0"/>
          <p:nvPr/>
        </p:nvPicPr>
        <p:blipFill rotWithShape="1">
          <a:blip r:embed="rId6">
            <a:alphaModFix/>
          </a:blip>
          <a:srcRect t="337" b="347"/>
          <a:stretch/>
        </p:blipFill>
        <p:spPr>
          <a:xfrm>
            <a:off x="7601567" y="2289410"/>
            <a:ext cx="1022400" cy="982811"/>
          </a:xfrm>
          <a:prstGeom prst="rect">
            <a:avLst/>
          </a:prstGeom>
          <a:noFill/>
          <a:ln w="38100" cap="flat" cmpd="sng">
            <a:solidFill>
              <a:srgbClr val="FF9900"/>
            </a:solidFill>
            <a:prstDash val="solid"/>
            <a:round/>
            <a:headEnd type="none" w="sm" len="sm"/>
            <a:tailEnd type="none" w="sm" len="sm"/>
          </a:ln>
        </p:spPr>
      </p:pic>
      <p:pic>
        <p:nvPicPr>
          <p:cNvPr id="148" name="Google Shape;148;p17" title="s7_TS-DIP.gif"/>
          <p:cNvPicPr preferRelativeResize="0"/>
          <p:nvPr/>
        </p:nvPicPr>
        <p:blipFill rotWithShape="1">
          <a:blip r:embed="rId7">
            <a:alphaModFix/>
          </a:blip>
          <a:srcRect t="337" b="347"/>
          <a:stretch/>
        </p:blipFill>
        <p:spPr>
          <a:xfrm>
            <a:off x="7624217" y="3616763"/>
            <a:ext cx="1022396" cy="982828"/>
          </a:xfrm>
          <a:prstGeom prst="rect">
            <a:avLst/>
          </a:prstGeom>
          <a:noFill/>
          <a:ln w="38100" cap="flat" cmpd="sng">
            <a:solidFill>
              <a:srgbClr val="00FF00"/>
            </a:solidFill>
            <a:prstDash val="solid"/>
            <a:round/>
            <a:headEnd type="none" w="sm" len="sm"/>
            <a:tailEnd type="none" w="sm" len="sm"/>
          </a:ln>
        </p:spPr>
      </p:pic>
      <p:cxnSp>
        <p:nvCxnSpPr>
          <p:cNvPr id="149" name="Google Shape;149;p17"/>
          <p:cNvCxnSpPr/>
          <p:nvPr/>
        </p:nvCxnSpPr>
        <p:spPr>
          <a:xfrm>
            <a:off x="4836180" y="1107914"/>
            <a:ext cx="13200" cy="906000"/>
          </a:xfrm>
          <a:prstGeom prst="straightConnector1">
            <a:avLst/>
          </a:prstGeom>
          <a:noFill/>
          <a:ln w="19050" cap="flat" cmpd="sng">
            <a:solidFill>
              <a:srgbClr val="000000"/>
            </a:solidFill>
            <a:prstDash val="solid"/>
            <a:round/>
            <a:headEnd type="triangle" w="med" len="med"/>
            <a:tailEnd type="triangle" w="med" len="med"/>
          </a:ln>
        </p:spPr>
      </p:cxnSp>
      <p:cxnSp>
        <p:nvCxnSpPr>
          <p:cNvPr id="150" name="Google Shape;150;p17"/>
          <p:cNvCxnSpPr/>
          <p:nvPr/>
        </p:nvCxnSpPr>
        <p:spPr>
          <a:xfrm rot="10800000" flipH="1">
            <a:off x="4421147" y="1556559"/>
            <a:ext cx="850800" cy="3600"/>
          </a:xfrm>
          <a:prstGeom prst="straightConnector1">
            <a:avLst/>
          </a:prstGeom>
          <a:noFill/>
          <a:ln w="19050" cap="flat" cmpd="sng">
            <a:solidFill>
              <a:srgbClr val="000000"/>
            </a:solidFill>
            <a:prstDash val="solid"/>
            <a:round/>
            <a:headEnd type="triangle" w="med" len="med"/>
            <a:tailEnd type="triangle" w="med" len="med"/>
          </a:ln>
        </p:spPr>
      </p:cxnSp>
      <p:cxnSp>
        <p:nvCxnSpPr>
          <p:cNvPr id="151" name="Google Shape;151;p17"/>
          <p:cNvCxnSpPr/>
          <p:nvPr/>
        </p:nvCxnSpPr>
        <p:spPr>
          <a:xfrm rot="822418">
            <a:off x="4840635" y="1237095"/>
            <a:ext cx="12661" cy="642372"/>
          </a:xfrm>
          <a:prstGeom prst="straightConnector1">
            <a:avLst/>
          </a:prstGeom>
          <a:noFill/>
          <a:ln w="19050" cap="flat" cmpd="sng">
            <a:solidFill>
              <a:srgbClr val="4A86E8"/>
            </a:solidFill>
            <a:prstDash val="solid"/>
            <a:round/>
            <a:headEnd type="none" w="med" len="med"/>
            <a:tailEnd type="none" w="med" len="med"/>
          </a:ln>
        </p:spPr>
      </p:cxnSp>
      <p:cxnSp>
        <p:nvCxnSpPr>
          <p:cNvPr id="152" name="Google Shape;152;p17"/>
          <p:cNvCxnSpPr/>
          <p:nvPr/>
        </p:nvCxnSpPr>
        <p:spPr>
          <a:xfrm rot="9615190">
            <a:off x="4840853" y="1241937"/>
            <a:ext cx="12431" cy="632702"/>
          </a:xfrm>
          <a:prstGeom prst="straightConnector1">
            <a:avLst/>
          </a:prstGeom>
          <a:noFill/>
          <a:ln w="19050" cap="flat" cmpd="sng">
            <a:solidFill>
              <a:srgbClr val="4A86E8"/>
            </a:solidFill>
            <a:prstDash val="solid"/>
            <a:round/>
            <a:headEnd type="none" w="med" len="med"/>
            <a:tailEnd type="none" w="med" len="med"/>
          </a:ln>
        </p:spPr>
      </p:cxnSp>
      <p:cxnSp>
        <p:nvCxnSpPr>
          <p:cNvPr id="153" name="Google Shape;153;p17"/>
          <p:cNvCxnSpPr/>
          <p:nvPr/>
        </p:nvCxnSpPr>
        <p:spPr>
          <a:xfrm rot="8336711">
            <a:off x="4840696" y="1238341"/>
            <a:ext cx="12333" cy="640077"/>
          </a:xfrm>
          <a:prstGeom prst="straightConnector1">
            <a:avLst/>
          </a:prstGeom>
          <a:noFill/>
          <a:ln w="19050" cap="flat" cmpd="sng">
            <a:solidFill>
              <a:srgbClr val="4A86E8"/>
            </a:solidFill>
            <a:prstDash val="solid"/>
            <a:round/>
            <a:headEnd type="none" w="med" len="med"/>
            <a:tailEnd type="none" w="med" len="med"/>
          </a:ln>
        </p:spPr>
      </p:cxnSp>
      <p:cxnSp>
        <p:nvCxnSpPr>
          <p:cNvPr id="154" name="Google Shape;154;p17"/>
          <p:cNvCxnSpPr/>
          <p:nvPr/>
        </p:nvCxnSpPr>
        <p:spPr>
          <a:xfrm rot="7030867">
            <a:off x="4840762" y="1243044"/>
            <a:ext cx="12478" cy="630261"/>
          </a:xfrm>
          <a:prstGeom prst="straightConnector1">
            <a:avLst/>
          </a:prstGeom>
          <a:noFill/>
          <a:ln w="19050" cap="flat" cmpd="sng">
            <a:solidFill>
              <a:srgbClr val="4A86E8"/>
            </a:solidFill>
            <a:prstDash val="solid"/>
            <a:round/>
            <a:headEnd type="none" w="med" len="med"/>
            <a:tailEnd type="none" w="med" len="med"/>
          </a:ln>
        </p:spPr>
      </p:cxnSp>
      <p:cxnSp>
        <p:nvCxnSpPr>
          <p:cNvPr id="155" name="Google Shape;155;p17"/>
          <p:cNvCxnSpPr/>
          <p:nvPr/>
        </p:nvCxnSpPr>
        <p:spPr>
          <a:xfrm rot="5899539">
            <a:off x="4840731" y="1245118"/>
            <a:ext cx="12431" cy="625983"/>
          </a:xfrm>
          <a:prstGeom prst="straightConnector1">
            <a:avLst/>
          </a:prstGeom>
          <a:noFill/>
          <a:ln w="19050" cap="flat" cmpd="sng">
            <a:solidFill>
              <a:srgbClr val="4A86E8"/>
            </a:solidFill>
            <a:prstDash val="solid"/>
            <a:round/>
            <a:headEnd type="none" w="med" len="med"/>
            <a:tailEnd type="none" w="med" len="med"/>
          </a:ln>
        </p:spPr>
      </p:cxnSp>
      <p:cxnSp>
        <p:nvCxnSpPr>
          <p:cNvPr id="156" name="Google Shape;156;p17"/>
          <p:cNvCxnSpPr/>
          <p:nvPr/>
        </p:nvCxnSpPr>
        <p:spPr>
          <a:xfrm rot="4268810">
            <a:off x="4840427" y="1244835"/>
            <a:ext cx="12997" cy="627528"/>
          </a:xfrm>
          <a:prstGeom prst="straightConnector1">
            <a:avLst/>
          </a:prstGeom>
          <a:noFill/>
          <a:ln w="19050" cap="flat" cmpd="sng">
            <a:solidFill>
              <a:srgbClr val="4A86E8"/>
            </a:solidFill>
            <a:prstDash val="solid"/>
            <a:round/>
            <a:headEnd type="none" w="med" len="med"/>
            <a:tailEnd type="none" w="med" len="med"/>
          </a:ln>
        </p:spPr>
      </p:cxnSp>
      <p:cxnSp>
        <p:nvCxnSpPr>
          <p:cNvPr id="157" name="Google Shape;157;p17"/>
          <p:cNvCxnSpPr/>
          <p:nvPr/>
        </p:nvCxnSpPr>
        <p:spPr>
          <a:xfrm rot="2066339">
            <a:off x="4840576" y="1241528"/>
            <a:ext cx="12731" cy="633206"/>
          </a:xfrm>
          <a:prstGeom prst="straightConnector1">
            <a:avLst/>
          </a:prstGeom>
          <a:noFill/>
          <a:ln w="19050" cap="flat" cmpd="sng">
            <a:solidFill>
              <a:srgbClr val="4A86E8"/>
            </a:solidFill>
            <a:prstDash val="solid"/>
            <a:round/>
            <a:headEnd type="none" w="med" len="med"/>
            <a:tailEnd type="none" w="med" len="med"/>
          </a:ln>
        </p:spPr>
      </p:cxnSp>
      <p:cxnSp>
        <p:nvCxnSpPr>
          <p:cNvPr id="158" name="Google Shape;158;p17"/>
          <p:cNvCxnSpPr/>
          <p:nvPr/>
        </p:nvCxnSpPr>
        <p:spPr>
          <a:xfrm>
            <a:off x="4840917" y="2421837"/>
            <a:ext cx="13200" cy="906000"/>
          </a:xfrm>
          <a:prstGeom prst="straightConnector1">
            <a:avLst/>
          </a:prstGeom>
          <a:noFill/>
          <a:ln w="19050" cap="flat" cmpd="sng">
            <a:solidFill>
              <a:srgbClr val="000000"/>
            </a:solidFill>
            <a:prstDash val="solid"/>
            <a:round/>
            <a:headEnd type="triangle" w="med" len="med"/>
            <a:tailEnd type="triangle" w="med" len="med"/>
          </a:ln>
        </p:spPr>
      </p:cxnSp>
      <p:cxnSp>
        <p:nvCxnSpPr>
          <p:cNvPr id="159" name="Google Shape;159;p17"/>
          <p:cNvCxnSpPr/>
          <p:nvPr/>
        </p:nvCxnSpPr>
        <p:spPr>
          <a:xfrm rot="10800000" flipH="1">
            <a:off x="4425883" y="2870483"/>
            <a:ext cx="850800" cy="3600"/>
          </a:xfrm>
          <a:prstGeom prst="straightConnector1">
            <a:avLst/>
          </a:prstGeom>
          <a:noFill/>
          <a:ln w="19050" cap="flat" cmpd="sng">
            <a:solidFill>
              <a:srgbClr val="000000"/>
            </a:solidFill>
            <a:prstDash val="solid"/>
            <a:round/>
            <a:headEnd type="triangle" w="med" len="med"/>
            <a:tailEnd type="triangle" w="med" len="med"/>
          </a:ln>
        </p:spPr>
      </p:cxnSp>
      <p:cxnSp>
        <p:nvCxnSpPr>
          <p:cNvPr id="160" name="Google Shape;160;p17"/>
          <p:cNvCxnSpPr/>
          <p:nvPr/>
        </p:nvCxnSpPr>
        <p:spPr>
          <a:xfrm rot="822418">
            <a:off x="4845371" y="2551019"/>
            <a:ext cx="12661" cy="642372"/>
          </a:xfrm>
          <a:prstGeom prst="straightConnector1">
            <a:avLst/>
          </a:prstGeom>
          <a:noFill/>
          <a:ln w="19050" cap="flat" cmpd="sng">
            <a:solidFill>
              <a:srgbClr val="FF9900"/>
            </a:solidFill>
            <a:prstDash val="solid"/>
            <a:round/>
            <a:headEnd type="none" w="med" len="med"/>
            <a:tailEnd type="none" w="med" len="med"/>
          </a:ln>
        </p:spPr>
      </p:cxnSp>
      <p:cxnSp>
        <p:nvCxnSpPr>
          <p:cNvPr id="161" name="Google Shape;161;p17"/>
          <p:cNvCxnSpPr/>
          <p:nvPr/>
        </p:nvCxnSpPr>
        <p:spPr>
          <a:xfrm rot="9615190">
            <a:off x="4845589" y="2555861"/>
            <a:ext cx="12431" cy="632702"/>
          </a:xfrm>
          <a:prstGeom prst="straightConnector1">
            <a:avLst/>
          </a:prstGeom>
          <a:noFill/>
          <a:ln w="19050" cap="flat" cmpd="sng">
            <a:solidFill>
              <a:srgbClr val="FF9900"/>
            </a:solidFill>
            <a:prstDash val="solid"/>
            <a:round/>
            <a:headEnd type="none" w="med" len="med"/>
            <a:tailEnd type="none" w="med" len="med"/>
          </a:ln>
        </p:spPr>
      </p:cxnSp>
      <p:cxnSp>
        <p:nvCxnSpPr>
          <p:cNvPr id="162" name="Google Shape;162;p17"/>
          <p:cNvCxnSpPr/>
          <p:nvPr/>
        </p:nvCxnSpPr>
        <p:spPr>
          <a:xfrm rot="8336711">
            <a:off x="4845432" y="2552265"/>
            <a:ext cx="12333" cy="640077"/>
          </a:xfrm>
          <a:prstGeom prst="straightConnector1">
            <a:avLst/>
          </a:prstGeom>
          <a:noFill/>
          <a:ln w="19050" cap="flat" cmpd="sng">
            <a:solidFill>
              <a:srgbClr val="FF9900"/>
            </a:solidFill>
            <a:prstDash val="solid"/>
            <a:round/>
            <a:headEnd type="none" w="med" len="med"/>
            <a:tailEnd type="none" w="med" len="med"/>
          </a:ln>
        </p:spPr>
      </p:cxnSp>
      <p:cxnSp>
        <p:nvCxnSpPr>
          <p:cNvPr id="163" name="Google Shape;163;p17"/>
          <p:cNvCxnSpPr/>
          <p:nvPr/>
        </p:nvCxnSpPr>
        <p:spPr>
          <a:xfrm rot="7030867">
            <a:off x="4845498" y="2556968"/>
            <a:ext cx="12478" cy="630261"/>
          </a:xfrm>
          <a:prstGeom prst="straightConnector1">
            <a:avLst/>
          </a:prstGeom>
          <a:noFill/>
          <a:ln w="19050" cap="flat" cmpd="sng">
            <a:solidFill>
              <a:srgbClr val="FF9900"/>
            </a:solidFill>
            <a:prstDash val="solid"/>
            <a:round/>
            <a:headEnd type="none" w="med" len="med"/>
            <a:tailEnd type="none" w="med" len="med"/>
          </a:ln>
        </p:spPr>
      </p:cxnSp>
      <p:cxnSp>
        <p:nvCxnSpPr>
          <p:cNvPr id="164" name="Google Shape;164;p17"/>
          <p:cNvCxnSpPr/>
          <p:nvPr/>
        </p:nvCxnSpPr>
        <p:spPr>
          <a:xfrm rot="5899539">
            <a:off x="4845467" y="2559042"/>
            <a:ext cx="12431" cy="625983"/>
          </a:xfrm>
          <a:prstGeom prst="straightConnector1">
            <a:avLst/>
          </a:prstGeom>
          <a:noFill/>
          <a:ln w="19050" cap="flat" cmpd="sng">
            <a:solidFill>
              <a:srgbClr val="FF9900"/>
            </a:solidFill>
            <a:prstDash val="solid"/>
            <a:round/>
            <a:headEnd type="none" w="med" len="med"/>
            <a:tailEnd type="none" w="med" len="med"/>
          </a:ln>
        </p:spPr>
      </p:cxnSp>
      <p:cxnSp>
        <p:nvCxnSpPr>
          <p:cNvPr id="165" name="Google Shape;165;p17"/>
          <p:cNvCxnSpPr/>
          <p:nvPr/>
        </p:nvCxnSpPr>
        <p:spPr>
          <a:xfrm rot="4268810">
            <a:off x="4845163" y="2558758"/>
            <a:ext cx="12997" cy="627528"/>
          </a:xfrm>
          <a:prstGeom prst="straightConnector1">
            <a:avLst/>
          </a:prstGeom>
          <a:noFill/>
          <a:ln w="19050" cap="flat" cmpd="sng">
            <a:solidFill>
              <a:srgbClr val="FF9900"/>
            </a:solidFill>
            <a:prstDash val="solid"/>
            <a:round/>
            <a:headEnd type="none" w="med" len="med"/>
            <a:tailEnd type="none" w="med" len="med"/>
          </a:ln>
        </p:spPr>
      </p:cxnSp>
      <p:cxnSp>
        <p:nvCxnSpPr>
          <p:cNvPr id="166" name="Google Shape;166;p17"/>
          <p:cNvCxnSpPr/>
          <p:nvPr/>
        </p:nvCxnSpPr>
        <p:spPr>
          <a:xfrm rot="2066339">
            <a:off x="4845313" y="2555452"/>
            <a:ext cx="12731" cy="633206"/>
          </a:xfrm>
          <a:prstGeom prst="straightConnector1">
            <a:avLst/>
          </a:prstGeom>
          <a:noFill/>
          <a:ln w="19050" cap="flat" cmpd="sng">
            <a:solidFill>
              <a:srgbClr val="FF9900"/>
            </a:solidFill>
            <a:prstDash val="solid"/>
            <a:round/>
            <a:headEnd type="none" w="med" len="med"/>
            <a:tailEnd type="none" w="med" len="med"/>
          </a:ln>
        </p:spPr>
      </p:cxnSp>
      <p:cxnSp>
        <p:nvCxnSpPr>
          <p:cNvPr id="167" name="Google Shape;167;p17"/>
          <p:cNvCxnSpPr/>
          <p:nvPr/>
        </p:nvCxnSpPr>
        <p:spPr>
          <a:xfrm>
            <a:off x="4840917" y="3723970"/>
            <a:ext cx="13200" cy="906000"/>
          </a:xfrm>
          <a:prstGeom prst="straightConnector1">
            <a:avLst/>
          </a:prstGeom>
          <a:noFill/>
          <a:ln w="19050" cap="flat" cmpd="sng">
            <a:solidFill>
              <a:srgbClr val="000000"/>
            </a:solidFill>
            <a:prstDash val="solid"/>
            <a:round/>
            <a:headEnd type="triangle" w="med" len="med"/>
            <a:tailEnd type="triangle" w="med" len="med"/>
          </a:ln>
        </p:spPr>
      </p:cxnSp>
      <p:cxnSp>
        <p:nvCxnSpPr>
          <p:cNvPr id="168" name="Google Shape;168;p17"/>
          <p:cNvCxnSpPr/>
          <p:nvPr/>
        </p:nvCxnSpPr>
        <p:spPr>
          <a:xfrm rot="10800000" flipH="1">
            <a:off x="4425883" y="4172616"/>
            <a:ext cx="850800" cy="3600"/>
          </a:xfrm>
          <a:prstGeom prst="straightConnector1">
            <a:avLst/>
          </a:prstGeom>
          <a:noFill/>
          <a:ln w="19050" cap="flat" cmpd="sng">
            <a:solidFill>
              <a:srgbClr val="000000"/>
            </a:solidFill>
            <a:prstDash val="solid"/>
            <a:round/>
            <a:headEnd type="triangle" w="med" len="med"/>
            <a:tailEnd type="triangle" w="med" len="med"/>
          </a:ln>
        </p:spPr>
      </p:cxnSp>
      <p:cxnSp>
        <p:nvCxnSpPr>
          <p:cNvPr id="169" name="Google Shape;169;p17"/>
          <p:cNvCxnSpPr/>
          <p:nvPr/>
        </p:nvCxnSpPr>
        <p:spPr>
          <a:xfrm rot="822418">
            <a:off x="4845371" y="3853151"/>
            <a:ext cx="12661" cy="642372"/>
          </a:xfrm>
          <a:prstGeom prst="straightConnector1">
            <a:avLst/>
          </a:prstGeom>
          <a:noFill/>
          <a:ln w="19050" cap="flat" cmpd="sng">
            <a:solidFill>
              <a:srgbClr val="00FF00"/>
            </a:solidFill>
            <a:prstDash val="solid"/>
            <a:round/>
            <a:headEnd type="none" w="med" len="med"/>
            <a:tailEnd type="none" w="med" len="med"/>
          </a:ln>
        </p:spPr>
      </p:cxnSp>
      <p:cxnSp>
        <p:nvCxnSpPr>
          <p:cNvPr id="170" name="Google Shape;170;p17"/>
          <p:cNvCxnSpPr/>
          <p:nvPr/>
        </p:nvCxnSpPr>
        <p:spPr>
          <a:xfrm rot="9615190">
            <a:off x="4845589" y="3857993"/>
            <a:ext cx="12431" cy="632702"/>
          </a:xfrm>
          <a:prstGeom prst="straightConnector1">
            <a:avLst/>
          </a:prstGeom>
          <a:noFill/>
          <a:ln w="19050" cap="flat" cmpd="sng">
            <a:solidFill>
              <a:srgbClr val="00FF00"/>
            </a:solidFill>
            <a:prstDash val="solid"/>
            <a:round/>
            <a:headEnd type="none" w="med" len="med"/>
            <a:tailEnd type="none" w="med" len="med"/>
          </a:ln>
        </p:spPr>
      </p:cxnSp>
      <p:cxnSp>
        <p:nvCxnSpPr>
          <p:cNvPr id="171" name="Google Shape;171;p17"/>
          <p:cNvCxnSpPr/>
          <p:nvPr/>
        </p:nvCxnSpPr>
        <p:spPr>
          <a:xfrm rot="8336711">
            <a:off x="4845432" y="3854397"/>
            <a:ext cx="12333" cy="640077"/>
          </a:xfrm>
          <a:prstGeom prst="straightConnector1">
            <a:avLst/>
          </a:prstGeom>
          <a:noFill/>
          <a:ln w="19050" cap="flat" cmpd="sng">
            <a:solidFill>
              <a:srgbClr val="00FF00"/>
            </a:solidFill>
            <a:prstDash val="solid"/>
            <a:round/>
            <a:headEnd type="none" w="med" len="med"/>
            <a:tailEnd type="none" w="med" len="med"/>
          </a:ln>
        </p:spPr>
      </p:cxnSp>
      <p:cxnSp>
        <p:nvCxnSpPr>
          <p:cNvPr id="172" name="Google Shape;172;p17"/>
          <p:cNvCxnSpPr/>
          <p:nvPr/>
        </p:nvCxnSpPr>
        <p:spPr>
          <a:xfrm rot="7030867">
            <a:off x="4845498" y="3859100"/>
            <a:ext cx="12478" cy="630261"/>
          </a:xfrm>
          <a:prstGeom prst="straightConnector1">
            <a:avLst/>
          </a:prstGeom>
          <a:noFill/>
          <a:ln w="19050" cap="flat" cmpd="sng">
            <a:solidFill>
              <a:srgbClr val="00FF00"/>
            </a:solidFill>
            <a:prstDash val="solid"/>
            <a:round/>
            <a:headEnd type="none" w="med" len="med"/>
            <a:tailEnd type="none" w="med" len="med"/>
          </a:ln>
        </p:spPr>
      </p:cxnSp>
      <p:cxnSp>
        <p:nvCxnSpPr>
          <p:cNvPr id="173" name="Google Shape;173;p17"/>
          <p:cNvCxnSpPr/>
          <p:nvPr/>
        </p:nvCxnSpPr>
        <p:spPr>
          <a:xfrm rot="5899539">
            <a:off x="4845467" y="3861174"/>
            <a:ext cx="12431" cy="625983"/>
          </a:xfrm>
          <a:prstGeom prst="straightConnector1">
            <a:avLst/>
          </a:prstGeom>
          <a:noFill/>
          <a:ln w="19050" cap="flat" cmpd="sng">
            <a:solidFill>
              <a:srgbClr val="00FF00"/>
            </a:solidFill>
            <a:prstDash val="solid"/>
            <a:round/>
            <a:headEnd type="none" w="med" len="med"/>
            <a:tailEnd type="none" w="med" len="med"/>
          </a:ln>
        </p:spPr>
      </p:cxnSp>
      <p:cxnSp>
        <p:nvCxnSpPr>
          <p:cNvPr id="174" name="Google Shape;174;p17"/>
          <p:cNvCxnSpPr/>
          <p:nvPr/>
        </p:nvCxnSpPr>
        <p:spPr>
          <a:xfrm rot="4268810">
            <a:off x="4845163" y="3860891"/>
            <a:ext cx="12997" cy="627528"/>
          </a:xfrm>
          <a:prstGeom prst="straightConnector1">
            <a:avLst/>
          </a:prstGeom>
          <a:noFill/>
          <a:ln w="19050" cap="flat" cmpd="sng">
            <a:solidFill>
              <a:srgbClr val="00FF00"/>
            </a:solidFill>
            <a:prstDash val="solid"/>
            <a:round/>
            <a:headEnd type="none" w="med" len="med"/>
            <a:tailEnd type="none" w="med" len="med"/>
          </a:ln>
        </p:spPr>
      </p:cxnSp>
      <p:cxnSp>
        <p:nvCxnSpPr>
          <p:cNvPr id="175" name="Google Shape;175;p17"/>
          <p:cNvCxnSpPr/>
          <p:nvPr/>
        </p:nvCxnSpPr>
        <p:spPr>
          <a:xfrm rot="2066339">
            <a:off x="4845313" y="3857584"/>
            <a:ext cx="12731" cy="633206"/>
          </a:xfrm>
          <a:prstGeom prst="straightConnector1">
            <a:avLst/>
          </a:prstGeom>
          <a:noFill/>
          <a:ln w="19050" cap="flat" cmpd="sng">
            <a:solidFill>
              <a:srgbClr val="00FF00"/>
            </a:solidFill>
            <a:prstDash val="solid"/>
            <a:round/>
            <a:headEnd type="none" w="med" len="med"/>
            <a:tailEnd type="none" w="med" len="med"/>
          </a:ln>
        </p:spPr>
      </p:cxnSp>
      <p:sp>
        <p:nvSpPr>
          <p:cNvPr id="176" name="Google Shape;176;p17"/>
          <p:cNvSpPr txBox="1"/>
          <p:nvPr/>
        </p:nvSpPr>
        <p:spPr>
          <a:xfrm>
            <a:off x="4486613" y="1984331"/>
            <a:ext cx="720900" cy="194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solidFill>
                  <a:schemeClr val="dk1"/>
                </a:solidFill>
                <a:latin typeface="Calibri"/>
                <a:ea typeface="Calibri"/>
                <a:cs typeface="Calibri"/>
                <a:sym typeface="Calibri"/>
              </a:rPr>
              <a:t>Slice 1</a:t>
            </a:r>
            <a:endParaRPr sz="1400" b="1">
              <a:solidFill>
                <a:schemeClr val="dk1"/>
              </a:solidFill>
              <a:latin typeface="Calibri"/>
              <a:ea typeface="Calibri"/>
              <a:cs typeface="Calibri"/>
              <a:sym typeface="Calibri"/>
            </a:endParaRPr>
          </a:p>
        </p:txBody>
      </p:sp>
      <p:sp>
        <p:nvSpPr>
          <p:cNvPr id="177" name="Google Shape;177;p17"/>
          <p:cNvSpPr txBox="1"/>
          <p:nvPr/>
        </p:nvSpPr>
        <p:spPr>
          <a:xfrm>
            <a:off x="4482375" y="3300413"/>
            <a:ext cx="720900" cy="194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solidFill>
                  <a:schemeClr val="dk1"/>
                </a:solidFill>
                <a:latin typeface="Calibri"/>
                <a:ea typeface="Calibri"/>
                <a:cs typeface="Calibri"/>
                <a:sym typeface="Calibri"/>
              </a:rPr>
              <a:t>Slice 2</a:t>
            </a:r>
            <a:endParaRPr sz="1400" b="1">
              <a:solidFill>
                <a:schemeClr val="dk1"/>
              </a:solidFill>
              <a:latin typeface="Calibri"/>
              <a:ea typeface="Calibri"/>
              <a:cs typeface="Calibri"/>
              <a:sym typeface="Calibri"/>
            </a:endParaRPr>
          </a:p>
        </p:txBody>
      </p:sp>
      <p:sp>
        <p:nvSpPr>
          <p:cNvPr id="178" name="Google Shape;178;p17"/>
          <p:cNvSpPr txBox="1"/>
          <p:nvPr/>
        </p:nvSpPr>
        <p:spPr>
          <a:xfrm>
            <a:off x="4486369" y="4639069"/>
            <a:ext cx="720900" cy="194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solidFill>
                  <a:schemeClr val="dk1"/>
                </a:solidFill>
                <a:latin typeface="Calibri"/>
                <a:ea typeface="Calibri"/>
                <a:cs typeface="Calibri"/>
                <a:sym typeface="Calibri"/>
              </a:rPr>
              <a:t>Slice 3</a:t>
            </a:r>
            <a:endParaRPr sz="1400" b="1">
              <a:solidFill>
                <a:schemeClr val="dk1"/>
              </a:solidFill>
              <a:latin typeface="Calibri"/>
              <a:ea typeface="Calibri"/>
              <a:cs typeface="Calibri"/>
              <a:sym typeface="Calibri"/>
            </a:endParaRPr>
          </a:p>
        </p:txBody>
      </p:sp>
      <p:sp>
        <p:nvSpPr>
          <p:cNvPr id="179" name="Google Shape;179;p17"/>
          <p:cNvSpPr txBox="1"/>
          <p:nvPr/>
        </p:nvSpPr>
        <p:spPr>
          <a:xfrm>
            <a:off x="7745569" y="2025338"/>
            <a:ext cx="720900" cy="194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solidFill>
                  <a:schemeClr val="dk1"/>
                </a:solidFill>
                <a:latin typeface="Calibri"/>
                <a:ea typeface="Calibri"/>
                <a:cs typeface="Calibri"/>
                <a:sym typeface="Calibri"/>
              </a:rPr>
              <a:t>Slice 1</a:t>
            </a:r>
            <a:endParaRPr sz="1400" b="1">
              <a:solidFill>
                <a:schemeClr val="dk1"/>
              </a:solidFill>
              <a:latin typeface="Calibri"/>
              <a:ea typeface="Calibri"/>
              <a:cs typeface="Calibri"/>
              <a:sym typeface="Calibri"/>
            </a:endParaRPr>
          </a:p>
        </p:txBody>
      </p:sp>
      <p:sp>
        <p:nvSpPr>
          <p:cNvPr id="180" name="Google Shape;180;p17"/>
          <p:cNvSpPr txBox="1"/>
          <p:nvPr/>
        </p:nvSpPr>
        <p:spPr>
          <a:xfrm>
            <a:off x="7741331" y="3341419"/>
            <a:ext cx="720900" cy="194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solidFill>
                  <a:schemeClr val="dk1"/>
                </a:solidFill>
                <a:latin typeface="Calibri"/>
                <a:ea typeface="Calibri"/>
                <a:cs typeface="Calibri"/>
                <a:sym typeface="Calibri"/>
              </a:rPr>
              <a:t>Slice 2</a:t>
            </a:r>
            <a:endParaRPr sz="1400" b="1">
              <a:solidFill>
                <a:schemeClr val="dk1"/>
              </a:solidFill>
              <a:latin typeface="Calibri"/>
              <a:ea typeface="Calibri"/>
              <a:cs typeface="Calibri"/>
              <a:sym typeface="Calibri"/>
            </a:endParaRPr>
          </a:p>
        </p:txBody>
      </p:sp>
      <p:sp>
        <p:nvSpPr>
          <p:cNvPr id="181" name="Google Shape;181;p17"/>
          <p:cNvSpPr txBox="1"/>
          <p:nvPr/>
        </p:nvSpPr>
        <p:spPr>
          <a:xfrm>
            <a:off x="7745325" y="4680075"/>
            <a:ext cx="720900" cy="194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solidFill>
                  <a:schemeClr val="dk1"/>
                </a:solidFill>
                <a:latin typeface="Calibri"/>
                <a:ea typeface="Calibri"/>
                <a:cs typeface="Calibri"/>
                <a:sym typeface="Calibri"/>
              </a:rPr>
              <a:t>Slice 3</a:t>
            </a:r>
            <a:endParaRPr sz="1400" b="1">
              <a:solidFill>
                <a:schemeClr val="dk1"/>
              </a:solidFill>
              <a:latin typeface="Calibri"/>
              <a:ea typeface="Calibri"/>
              <a:cs typeface="Calibri"/>
              <a:sym typeface="Calibri"/>
            </a:endParaRPr>
          </a:p>
        </p:txBody>
      </p:sp>
      <p:sp>
        <p:nvSpPr>
          <p:cNvPr id="182" name="Google Shape;182;p17"/>
          <p:cNvSpPr txBox="1"/>
          <p:nvPr/>
        </p:nvSpPr>
        <p:spPr>
          <a:xfrm>
            <a:off x="2765888" y="3270544"/>
            <a:ext cx="1498200" cy="600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dirty="0">
                <a:solidFill>
                  <a:schemeClr val="dk1"/>
                </a:solidFill>
                <a:latin typeface="Calibri"/>
                <a:ea typeface="Calibri"/>
                <a:cs typeface="Calibri"/>
                <a:sym typeface="Calibri"/>
              </a:rPr>
              <a:t>Sequential </a:t>
            </a:r>
          </a:p>
          <a:p>
            <a:pPr marL="0" lvl="0" indent="0" algn="ctr" rtl="0">
              <a:spcBef>
                <a:spcPts val="0"/>
              </a:spcBef>
              <a:spcAft>
                <a:spcPts val="0"/>
              </a:spcAft>
              <a:buNone/>
            </a:pPr>
            <a:r>
              <a:rPr lang="en-US" sz="1400" dirty="0">
                <a:solidFill>
                  <a:schemeClr val="dk1"/>
                </a:solidFill>
                <a:latin typeface="Calibri"/>
                <a:ea typeface="Calibri"/>
                <a:cs typeface="Calibri"/>
                <a:sym typeface="Calibri"/>
              </a:rPr>
              <a:t>single-breath-hold acquisition</a:t>
            </a:r>
            <a:endParaRPr sz="1400" dirty="0">
              <a:solidFill>
                <a:schemeClr val="dk1"/>
              </a:solidFill>
              <a:latin typeface="Calibri"/>
              <a:ea typeface="Calibri"/>
              <a:cs typeface="Calibri"/>
              <a:sym typeface="Calibri"/>
            </a:endParaRPr>
          </a:p>
        </p:txBody>
      </p:sp>
      <p:sp>
        <p:nvSpPr>
          <p:cNvPr id="183" name="Google Shape;183;p17"/>
          <p:cNvSpPr/>
          <p:nvPr/>
        </p:nvSpPr>
        <p:spPr>
          <a:xfrm>
            <a:off x="5842146" y="2517394"/>
            <a:ext cx="1088700" cy="741600"/>
          </a:xfrm>
          <a:prstGeom prst="right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400" b="1"/>
          </a:p>
        </p:txBody>
      </p:sp>
      <p:sp>
        <p:nvSpPr>
          <p:cNvPr id="184" name="Google Shape;184;p17"/>
          <p:cNvSpPr txBox="1"/>
          <p:nvPr/>
        </p:nvSpPr>
        <p:spPr>
          <a:xfrm>
            <a:off x="4728263" y="877969"/>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y</a:t>
            </a:r>
            <a:endParaRPr sz="1300" b="1" baseline="-25000">
              <a:solidFill>
                <a:schemeClr val="dk1"/>
              </a:solidFill>
              <a:latin typeface="Calibri"/>
              <a:ea typeface="Calibri"/>
              <a:cs typeface="Calibri"/>
              <a:sym typeface="Calibri"/>
            </a:endParaRPr>
          </a:p>
        </p:txBody>
      </p:sp>
      <p:sp>
        <p:nvSpPr>
          <p:cNvPr id="185" name="Google Shape;185;p17"/>
          <p:cNvSpPr txBox="1"/>
          <p:nvPr/>
        </p:nvSpPr>
        <p:spPr>
          <a:xfrm>
            <a:off x="5058600" y="1214213"/>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x</a:t>
            </a:r>
            <a:endParaRPr sz="1300" b="1" baseline="-25000">
              <a:solidFill>
                <a:schemeClr val="dk1"/>
              </a:solidFill>
              <a:latin typeface="Calibri"/>
              <a:ea typeface="Calibri"/>
              <a:cs typeface="Calibri"/>
              <a:sym typeface="Calibri"/>
            </a:endParaRPr>
          </a:p>
        </p:txBody>
      </p:sp>
      <p:sp>
        <p:nvSpPr>
          <p:cNvPr id="186" name="Google Shape;186;p17"/>
          <p:cNvSpPr txBox="1"/>
          <p:nvPr/>
        </p:nvSpPr>
        <p:spPr>
          <a:xfrm>
            <a:off x="4728263" y="2192419"/>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y</a:t>
            </a:r>
            <a:endParaRPr sz="1300" b="1" baseline="-25000">
              <a:solidFill>
                <a:schemeClr val="dk1"/>
              </a:solidFill>
              <a:latin typeface="Calibri"/>
              <a:ea typeface="Calibri"/>
              <a:cs typeface="Calibri"/>
              <a:sym typeface="Calibri"/>
            </a:endParaRPr>
          </a:p>
        </p:txBody>
      </p:sp>
      <p:sp>
        <p:nvSpPr>
          <p:cNvPr id="187" name="Google Shape;187;p17"/>
          <p:cNvSpPr txBox="1"/>
          <p:nvPr/>
        </p:nvSpPr>
        <p:spPr>
          <a:xfrm>
            <a:off x="5058600" y="2528663"/>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x</a:t>
            </a:r>
            <a:endParaRPr sz="1300" b="1" baseline="-25000">
              <a:solidFill>
                <a:schemeClr val="dk1"/>
              </a:solidFill>
              <a:latin typeface="Calibri"/>
              <a:ea typeface="Calibri"/>
              <a:cs typeface="Calibri"/>
              <a:sym typeface="Calibri"/>
            </a:endParaRPr>
          </a:p>
        </p:txBody>
      </p:sp>
      <p:sp>
        <p:nvSpPr>
          <p:cNvPr id="188" name="Google Shape;188;p17"/>
          <p:cNvSpPr txBox="1"/>
          <p:nvPr/>
        </p:nvSpPr>
        <p:spPr>
          <a:xfrm>
            <a:off x="4728263" y="3506869"/>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y</a:t>
            </a:r>
            <a:endParaRPr sz="1300" b="1" baseline="-25000">
              <a:solidFill>
                <a:schemeClr val="dk1"/>
              </a:solidFill>
              <a:latin typeface="Calibri"/>
              <a:ea typeface="Calibri"/>
              <a:cs typeface="Calibri"/>
              <a:sym typeface="Calibri"/>
            </a:endParaRPr>
          </a:p>
        </p:txBody>
      </p:sp>
      <p:sp>
        <p:nvSpPr>
          <p:cNvPr id="189" name="Google Shape;189;p17"/>
          <p:cNvSpPr txBox="1"/>
          <p:nvPr/>
        </p:nvSpPr>
        <p:spPr>
          <a:xfrm>
            <a:off x="5058600" y="3843113"/>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x</a:t>
            </a:r>
            <a:endParaRPr sz="1300" b="1" baseline="-25000">
              <a:solidFill>
                <a:schemeClr val="dk1"/>
              </a:solidFill>
              <a:latin typeface="Calibri"/>
              <a:ea typeface="Calibri"/>
              <a:cs typeface="Calibri"/>
              <a:sym typeface="Calibri"/>
            </a:endParaRPr>
          </a:p>
        </p:txBody>
      </p:sp>
      <p:sp>
        <p:nvSpPr>
          <p:cNvPr id="190" name="Google Shape;190;p17"/>
          <p:cNvSpPr txBox="1"/>
          <p:nvPr/>
        </p:nvSpPr>
        <p:spPr>
          <a:xfrm>
            <a:off x="161944" y="2619375"/>
            <a:ext cx="720900" cy="194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solidFill>
                  <a:schemeClr val="dk1"/>
                </a:solidFill>
                <a:latin typeface="Calibri"/>
                <a:ea typeface="Calibri"/>
                <a:cs typeface="Calibri"/>
                <a:sym typeface="Calibri"/>
              </a:rPr>
              <a:t>Slice 1</a:t>
            </a:r>
            <a:endParaRPr sz="1400" b="1">
              <a:solidFill>
                <a:schemeClr val="dk1"/>
              </a:solidFill>
              <a:latin typeface="Calibri"/>
              <a:ea typeface="Calibri"/>
              <a:cs typeface="Calibri"/>
              <a:sym typeface="Calibri"/>
            </a:endParaRPr>
          </a:p>
        </p:txBody>
      </p:sp>
      <p:sp>
        <p:nvSpPr>
          <p:cNvPr id="191" name="Google Shape;191;p17"/>
          <p:cNvSpPr txBox="1"/>
          <p:nvPr/>
        </p:nvSpPr>
        <p:spPr>
          <a:xfrm>
            <a:off x="161944" y="2991881"/>
            <a:ext cx="720900" cy="194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solidFill>
                  <a:schemeClr val="dk1"/>
                </a:solidFill>
                <a:latin typeface="Calibri"/>
                <a:ea typeface="Calibri"/>
                <a:cs typeface="Calibri"/>
                <a:sym typeface="Calibri"/>
              </a:rPr>
              <a:t>Slice 2</a:t>
            </a:r>
            <a:endParaRPr sz="1400" b="1">
              <a:solidFill>
                <a:schemeClr val="dk1"/>
              </a:solidFill>
              <a:latin typeface="Calibri"/>
              <a:ea typeface="Calibri"/>
              <a:cs typeface="Calibri"/>
              <a:sym typeface="Calibri"/>
            </a:endParaRPr>
          </a:p>
        </p:txBody>
      </p:sp>
      <p:sp>
        <p:nvSpPr>
          <p:cNvPr id="192" name="Google Shape;192;p17"/>
          <p:cNvSpPr txBox="1"/>
          <p:nvPr/>
        </p:nvSpPr>
        <p:spPr>
          <a:xfrm>
            <a:off x="161944" y="3307238"/>
            <a:ext cx="720900" cy="194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solidFill>
                  <a:schemeClr val="dk1"/>
                </a:solidFill>
                <a:latin typeface="Calibri"/>
                <a:ea typeface="Calibri"/>
                <a:cs typeface="Calibri"/>
                <a:sym typeface="Calibri"/>
              </a:rPr>
              <a:t>Slice 3</a:t>
            </a:r>
            <a:endParaRPr sz="1400" b="1">
              <a:solidFill>
                <a:schemeClr val="dk1"/>
              </a:solidFill>
              <a:latin typeface="Calibri"/>
              <a:ea typeface="Calibri"/>
              <a:cs typeface="Calibri"/>
              <a:sym typeface="Calibri"/>
            </a:endParaRPr>
          </a:p>
        </p:txBody>
      </p:sp>
      <p:cxnSp>
        <p:nvCxnSpPr>
          <p:cNvPr id="193" name="Google Shape;193;p17"/>
          <p:cNvCxnSpPr/>
          <p:nvPr/>
        </p:nvCxnSpPr>
        <p:spPr>
          <a:xfrm rot="9507541">
            <a:off x="4845515" y="3858910"/>
            <a:ext cx="12256" cy="630366"/>
          </a:xfrm>
          <a:prstGeom prst="straightConnector1">
            <a:avLst/>
          </a:prstGeom>
          <a:noFill/>
          <a:ln w="19050" cap="flat" cmpd="sng">
            <a:solidFill>
              <a:srgbClr val="00FF00"/>
            </a:solidFill>
            <a:prstDash val="solid"/>
            <a:round/>
            <a:headEnd type="none" w="med" len="med"/>
            <a:tailEnd type="none" w="med" len="med"/>
          </a:ln>
        </p:spPr>
      </p:cxnSp>
      <p:cxnSp>
        <p:nvCxnSpPr>
          <p:cNvPr id="194" name="Google Shape;194;p17"/>
          <p:cNvCxnSpPr/>
          <p:nvPr/>
        </p:nvCxnSpPr>
        <p:spPr>
          <a:xfrm rot="6708085">
            <a:off x="4844788" y="3860710"/>
            <a:ext cx="12924" cy="627549"/>
          </a:xfrm>
          <a:prstGeom prst="straightConnector1">
            <a:avLst/>
          </a:prstGeom>
          <a:noFill/>
          <a:ln w="19050" cap="flat" cmpd="sng">
            <a:solidFill>
              <a:srgbClr val="00FF00"/>
            </a:solidFill>
            <a:prstDash val="solid"/>
            <a:round/>
            <a:headEnd type="none" w="med" len="med"/>
            <a:tailEnd type="none" w="med" len="med"/>
          </a:ln>
        </p:spPr>
      </p:cxnSp>
      <p:cxnSp>
        <p:nvCxnSpPr>
          <p:cNvPr id="195" name="Google Shape;195;p17"/>
          <p:cNvCxnSpPr/>
          <p:nvPr/>
        </p:nvCxnSpPr>
        <p:spPr>
          <a:xfrm rot="4498898">
            <a:off x="4845166" y="3857553"/>
            <a:ext cx="12735" cy="633205"/>
          </a:xfrm>
          <a:prstGeom prst="straightConnector1">
            <a:avLst/>
          </a:prstGeom>
          <a:noFill/>
          <a:ln w="19050" cap="flat" cmpd="sng">
            <a:solidFill>
              <a:srgbClr val="00FF00"/>
            </a:solidFill>
            <a:prstDash val="solid"/>
            <a:round/>
            <a:headEnd type="none" w="med" len="med"/>
            <a:tailEnd type="none" w="med" len="med"/>
          </a:ln>
        </p:spPr>
      </p:cxnSp>
      <p:cxnSp>
        <p:nvCxnSpPr>
          <p:cNvPr id="196" name="Google Shape;196;p17"/>
          <p:cNvCxnSpPr/>
          <p:nvPr/>
        </p:nvCxnSpPr>
        <p:spPr>
          <a:xfrm rot="-9719750">
            <a:off x="4845175" y="2556922"/>
            <a:ext cx="12618" cy="630166"/>
          </a:xfrm>
          <a:prstGeom prst="straightConnector1">
            <a:avLst/>
          </a:prstGeom>
          <a:noFill/>
          <a:ln w="19050" cap="flat" cmpd="sng">
            <a:solidFill>
              <a:srgbClr val="FF9900"/>
            </a:solidFill>
            <a:prstDash val="solid"/>
            <a:round/>
            <a:headEnd type="none" w="med" len="med"/>
            <a:tailEnd type="none" w="med" len="med"/>
          </a:ln>
        </p:spPr>
      </p:cxnSp>
      <p:cxnSp>
        <p:nvCxnSpPr>
          <p:cNvPr id="197" name="Google Shape;197;p17"/>
          <p:cNvCxnSpPr/>
          <p:nvPr/>
        </p:nvCxnSpPr>
        <p:spPr>
          <a:xfrm rot="9025330">
            <a:off x="4845011" y="2558233"/>
            <a:ext cx="12763" cy="627545"/>
          </a:xfrm>
          <a:prstGeom prst="straightConnector1">
            <a:avLst/>
          </a:prstGeom>
          <a:noFill/>
          <a:ln w="19050" cap="flat" cmpd="sng">
            <a:solidFill>
              <a:srgbClr val="FF9900"/>
            </a:solidFill>
            <a:prstDash val="solid"/>
            <a:round/>
            <a:headEnd type="none" w="med" len="med"/>
            <a:tailEnd type="none" w="med" len="med"/>
          </a:ln>
        </p:spPr>
      </p:cxnSp>
      <p:cxnSp>
        <p:nvCxnSpPr>
          <p:cNvPr id="198" name="Google Shape;198;p17"/>
          <p:cNvCxnSpPr/>
          <p:nvPr/>
        </p:nvCxnSpPr>
        <p:spPr>
          <a:xfrm rot="6920771">
            <a:off x="4845198" y="2555185"/>
            <a:ext cx="12614" cy="633304"/>
          </a:xfrm>
          <a:prstGeom prst="straightConnector1">
            <a:avLst/>
          </a:prstGeom>
          <a:noFill/>
          <a:ln w="19050" cap="flat" cmpd="sng">
            <a:solidFill>
              <a:srgbClr val="FF9900"/>
            </a:solidFill>
            <a:prstDash val="solid"/>
            <a:round/>
            <a:headEnd type="none" w="med" len="med"/>
            <a:tailEnd type="none" w="med" len="med"/>
          </a:ln>
        </p:spPr>
      </p:cxnSp>
      <p:cxnSp>
        <p:nvCxnSpPr>
          <p:cNvPr id="199" name="Google Shape;199;p17"/>
          <p:cNvCxnSpPr/>
          <p:nvPr/>
        </p:nvCxnSpPr>
        <p:spPr>
          <a:xfrm rot="-7143276">
            <a:off x="4840636" y="1238205"/>
            <a:ext cx="12355" cy="640096"/>
          </a:xfrm>
          <a:prstGeom prst="straightConnector1">
            <a:avLst/>
          </a:prstGeom>
          <a:noFill/>
          <a:ln w="19050" cap="flat" cmpd="sng">
            <a:solidFill>
              <a:srgbClr val="4A86E8"/>
            </a:solidFill>
            <a:prstDash val="solid"/>
            <a:round/>
            <a:headEnd type="none" w="med" len="med"/>
            <a:tailEnd type="none" w="med" len="med"/>
          </a:ln>
        </p:spPr>
      </p:cxnSp>
      <p:cxnSp>
        <p:nvCxnSpPr>
          <p:cNvPr id="200" name="Google Shape;200;p17"/>
          <p:cNvCxnSpPr/>
          <p:nvPr/>
        </p:nvCxnSpPr>
        <p:spPr>
          <a:xfrm rot="10312194">
            <a:off x="4840257" y="1244450"/>
            <a:ext cx="12728" cy="627694"/>
          </a:xfrm>
          <a:prstGeom prst="straightConnector1">
            <a:avLst/>
          </a:prstGeom>
          <a:noFill/>
          <a:ln w="19050" cap="flat" cmpd="sng">
            <a:solidFill>
              <a:srgbClr val="4A86E8"/>
            </a:solidFill>
            <a:prstDash val="solid"/>
            <a:round/>
            <a:headEnd type="none" w="med" len="med"/>
            <a:tailEnd type="none" w="med" len="med"/>
          </a:ln>
        </p:spPr>
      </p:cxnSp>
      <p:cxnSp>
        <p:nvCxnSpPr>
          <p:cNvPr id="201" name="Google Shape;201;p17"/>
          <p:cNvCxnSpPr/>
          <p:nvPr/>
        </p:nvCxnSpPr>
        <p:spPr>
          <a:xfrm rot="8214549">
            <a:off x="4840500" y="1241716"/>
            <a:ext cx="12735" cy="633215"/>
          </a:xfrm>
          <a:prstGeom prst="straightConnector1">
            <a:avLst/>
          </a:prstGeom>
          <a:noFill/>
          <a:ln w="19050" cap="flat" cmpd="sng">
            <a:solidFill>
              <a:srgbClr val="4A86E8"/>
            </a:solidFill>
            <a:prstDash val="solid"/>
            <a:round/>
            <a:headEnd type="none" w="med" len="med"/>
            <a:tailEnd type="none" w="med" len="med"/>
          </a:ln>
        </p:spPr>
      </p:cxnSp>
      <p:sp>
        <p:nvSpPr>
          <p:cNvPr id="202" name="Google Shape;202;p17"/>
          <p:cNvSpPr txBox="1"/>
          <p:nvPr/>
        </p:nvSpPr>
        <p:spPr>
          <a:xfrm>
            <a:off x="5549897" y="3166879"/>
            <a:ext cx="1813200" cy="7851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US" sz="1400" dirty="0">
                <a:solidFill>
                  <a:schemeClr val="dk1"/>
                </a:solidFill>
                <a:latin typeface="Calibri"/>
                <a:ea typeface="Calibri"/>
                <a:cs typeface="Calibri"/>
                <a:sym typeface="Calibri"/>
              </a:rPr>
              <a:t>Simultaneous reconstruction by </a:t>
            </a:r>
          </a:p>
          <a:p>
            <a:pPr marL="0" lvl="0" indent="0" algn="ctr" rtl="0">
              <a:spcBef>
                <a:spcPts val="0"/>
              </a:spcBef>
              <a:spcAft>
                <a:spcPts val="0"/>
              </a:spcAft>
              <a:buNone/>
            </a:pPr>
            <a:r>
              <a:rPr lang="en-US" sz="1400" b="1" dirty="0">
                <a:solidFill>
                  <a:schemeClr val="dk1"/>
                </a:solidFill>
                <a:latin typeface="Calibri"/>
                <a:ea typeface="Calibri"/>
                <a:cs typeface="Calibri"/>
                <a:sym typeface="Calibri"/>
              </a:rPr>
              <a:t>ST-DIP</a:t>
            </a:r>
            <a:endParaRPr sz="1100" b="1"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677"/>
    </mc:Choice>
    <mc:Fallback xmlns="">
      <p:transition spd="slow" advTm="246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9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9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9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9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9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9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4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4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8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P spid="176" grpId="0"/>
      <p:bldP spid="177" grpId="0"/>
      <p:bldP spid="178" grpId="0"/>
      <p:bldP spid="179" grpId="0"/>
      <p:bldP spid="180" grpId="0"/>
      <p:bldP spid="181" grpId="0"/>
      <p:bldP spid="182" grpId="0"/>
      <p:bldP spid="183" grpId="0" animBg="1"/>
      <p:bldP spid="184" grpId="0"/>
      <p:bldP spid="185" grpId="0"/>
      <p:bldP spid="186" grpId="0"/>
      <p:bldP spid="187" grpId="0"/>
      <p:bldP spid="188" grpId="0"/>
      <p:bldP spid="189" grpId="0"/>
      <p:bldP spid="190" grpId="0"/>
      <p:bldP spid="191" grpId="0"/>
      <p:bldP spid="192" grpId="0"/>
      <p:bldP spid="20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Google Shape;113;p15">
            <a:extLst>
              <a:ext uri="{FF2B5EF4-FFF2-40B4-BE49-F238E27FC236}">
                <a16:creationId xmlns:a16="http://schemas.microsoft.com/office/drawing/2014/main" id="{D963CE15-EE4B-A79F-E7F4-91F3EFB31BAD}"/>
              </a:ext>
            </a:extLst>
          </p:cNvPr>
          <p:cNvSpPr>
            <a:spLocks noGrp="1" noRot="1" noMove="1" noResize="1" noEditPoints="1" noAdjustHandles="1" noChangeArrowheads="1" noChangeShapeType="1"/>
          </p:cNvSpPr>
          <p:nvPr/>
        </p:nvSpPr>
        <p:spPr>
          <a:xfrm>
            <a:off x="-3240" y="4956795"/>
            <a:ext cx="9146700" cy="1950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endParaRPr sz="900" b="0" i="0" u="none" strike="noStrike" cap="none" dirty="0">
              <a:solidFill>
                <a:schemeClr val="lt1"/>
              </a:solidFill>
              <a:latin typeface="Arial"/>
              <a:ea typeface="Arial"/>
              <a:cs typeface="Arial"/>
              <a:sym typeface="Arial"/>
            </a:endParaRPr>
          </a:p>
        </p:txBody>
      </p:sp>
      <p:sp>
        <p:nvSpPr>
          <p:cNvPr id="207" name="Google Shape;207;p18"/>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208" name="Google Shape;208;p18"/>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209" name="Google Shape;209;p18"/>
          <p:cNvSpPr txBox="1"/>
          <p:nvPr/>
        </p:nvSpPr>
        <p:spPr>
          <a:xfrm>
            <a:off x="298939" y="231847"/>
            <a:ext cx="83823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FFFFFF"/>
                </a:solidFill>
              </a:rPr>
              <a:t>Slice and Time Dependent Deep Image Prior (ST-DIP)</a:t>
            </a:r>
            <a:endParaRPr sz="2400" b="1" i="0" u="none" strike="noStrike" cap="none">
              <a:solidFill>
                <a:srgbClr val="FFFFFF"/>
              </a:solidFill>
              <a:latin typeface="Arial"/>
              <a:ea typeface="Arial"/>
              <a:cs typeface="Arial"/>
              <a:sym typeface="Arial"/>
            </a:endParaRPr>
          </a:p>
        </p:txBody>
      </p:sp>
      <p:sp>
        <p:nvSpPr>
          <p:cNvPr id="212" name="Google Shape;212;p18"/>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6</a:t>
            </a:fld>
            <a:endParaRPr sz="900" b="1" i="0" u="none" strike="noStrike" cap="none">
              <a:solidFill>
                <a:srgbClr val="FFFFFF"/>
              </a:solidFill>
              <a:latin typeface="Arial"/>
              <a:ea typeface="Arial"/>
              <a:cs typeface="Arial"/>
              <a:sym typeface="Arial"/>
            </a:endParaRPr>
          </a:p>
        </p:txBody>
      </p:sp>
      <p:sp>
        <p:nvSpPr>
          <p:cNvPr id="213" name="Google Shape;213;p18"/>
          <p:cNvSpPr txBox="1"/>
          <p:nvPr/>
        </p:nvSpPr>
        <p:spPr>
          <a:xfrm>
            <a:off x="2564" y="4958523"/>
            <a:ext cx="4020600" cy="361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Calibri"/>
              <a:ea typeface="Calibri"/>
              <a:cs typeface="Calibri"/>
              <a:sym typeface="Calibri"/>
            </a:endParaRPr>
          </a:p>
        </p:txBody>
      </p:sp>
      <p:sp>
        <p:nvSpPr>
          <p:cNvPr id="214" name="Google Shape;214;p18"/>
          <p:cNvSpPr txBox="1"/>
          <p:nvPr/>
        </p:nvSpPr>
        <p:spPr>
          <a:xfrm>
            <a:off x="343444" y="950269"/>
            <a:ext cx="8450700" cy="300000"/>
          </a:xfrm>
          <a:prstGeom prst="rect">
            <a:avLst/>
          </a:prstGeom>
          <a:noFill/>
          <a:ln>
            <a:noFill/>
          </a:ln>
        </p:spPr>
        <p:txBody>
          <a:bodyPr spcFirstLastPara="1" wrap="square" lIns="68575" tIns="34275" rIns="68575" bIns="34275" anchor="t" anchorCtr="0">
            <a:spAutoFit/>
          </a:bodyPr>
          <a:lstStyle/>
          <a:p>
            <a:pPr marL="0" marR="0" lvl="1" indent="0" algn="l" rtl="0">
              <a:lnSpc>
                <a:spcPct val="100000"/>
              </a:lnSpc>
              <a:spcBef>
                <a:spcPts val="0"/>
              </a:spcBef>
              <a:spcAft>
                <a:spcPts val="0"/>
              </a:spcAft>
              <a:buClr>
                <a:srgbClr val="000000"/>
              </a:buClr>
              <a:buSzPts val="1500"/>
              <a:buFont typeface="Arial"/>
              <a:buNone/>
            </a:pPr>
            <a:r>
              <a:rPr lang="en-US" sz="1500">
                <a:solidFill>
                  <a:srgbClr val="202055"/>
                </a:solidFill>
              </a:rPr>
              <a:t>In our </a:t>
            </a:r>
            <a:r>
              <a:rPr lang="en-US" sz="1500" b="1">
                <a:solidFill>
                  <a:srgbClr val="202055"/>
                </a:solidFill>
              </a:rPr>
              <a:t>loss function</a:t>
            </a:r>
            <a:r>
              <a:rPr lang="en-US" sz="1500">
                <a:solidFill>
                  <a:srgbClr val="202055"/>
                </a:solidFill>
              </a:rPr>
              <a:t> a</a:t>
            </a:r>
            <a:r>
              <a:rPr lang="en-US" sz="1500" b="0" i="0" u="none" strike="noStrike" cap="none">
                <a:solidFill>
                  <a:srgbClr val="202055"/>
                </a:solidFill>
                <a:latin typeface="Arial"/>
                <a:ea typeface="Arial"/>
                <a:cs typeface="Arial"/>
                <a:sym typeface="Arial"/>
              </a:rPr>
              <a:t>ll </a:t>
            </a:r>
            <a:r>
              <a:rPr lang="en-US" sz="1500">
                <a:solidFill>
                  <a:srgbClr val="202055"/>
                </a:solidFill>
              </a:rPr>
              <a:t>slices (s) and </a:t>
            </a:r>
            <a:r>
              <a:rPr lang="en-US" sz="1500" b="0" i="0" u="none" strike="noStrike" cap="none">
                <a:solidFill>
                  <a:srgbClr val="202055"/>
                </a:solidFill>
                <a:latin typeface="Arial"/>
                <a:ea typeface="Arial"/>
                <a:cs typeface="Arial"/>
                <a:sym typeface="Arial"/>
              </a:rPr>
              <a:t>frames (t) are reconstructed simultaneously.</a:t>
            </a:r>
            <a:endParaRPr sz="1500" b="0" i="0" u="none" strike="noStrike" cap="none">
              <a:solidFill>
                <a:srgbClr val="202055"/>
              </a:solidFill>
              <a:latin typeface="Arial"/>
              <a:ea typeface="Arial"/>
              <a:cs typeface="Arial"/>
              <a:sym typeface="Arial"/>
            </a:endParaRPr>
          </a:p>
        </p:txBody>
      </p:sp>
      <p:sp>
        <p:nvSpPr>
          <p:cNvPr id="215" name="Google Shape;215;p18"/>
          <p:cNvSpPr txBox="1"/>
          <p:nvPr/>
        </p:nvSpPr>
        <p:spPr>
          <a:xfrm>
            <a:off x="6777300" y="1721100"/>
            <a:ext cx="2016900" cy="25089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alibri"/>
                <a:ea typeface="Calibri"/>
                <a:cs typeface="Calibri"/>
                <a:sym typeface="Calibri"/>
              </a:rPr>
              <a:t>G:     Neural network</a:t>
            </a:r>
            <a:endParaRPr sz="1400" b="0" i="0" u="none" strike="noStrike" cap="none">
              <a:solidFill>
                <a:srgbClr val="0000FF"/>
              </a:solidFill>
              <a:latin typeface="Calibri"/>
              <a:ea typeface="Calibri"/>
              <a:cs typeface="Calibri"/>
              <a:sym typeface="Calibri"/>
            </a:endParaRPr>
          </a:p>
          <a:p>
            <a:pPr marL="0" marR="0" lvl="0" indent="342900" algn="l" rtl="0">
              <a:lnSpc>
                <a:spcPct val="100000"/>
              </a:lnSpc>
              <a:spcBef>
                <a:spcPts val="0"/>
              </a:spcBef>
              <a:spcAft>
                <a:spcPts val="0"/>
              </a:spcAft>
              <a:buClr>
                <a:srgbClr val="000000"/>
              </a:buClr>
              <a:buSzPts val="1400"/>
              <a:buFont typeface="Arial"/>
              <a:buNone/>
            </a:pPr>
            <a:r>
              <a:rPr lang="en-US" sz="1400" b="0" i="0" u="none" strike="noStrike" cap="none">
                <a:solidFill>
                  <a:srgbClr val="0000FF"/>
                </a:solidFill>
                <a:latin typeface="Calibri"/>
                <a:ea typeface="Calibri"/>
                <a:cs typeface="Calibri"/>
                <a:sym typeface="Calibri"/>
              </a:rPr>
              <a:t>𝜃: parameters</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Calibri"/>
                <a:ea typeface="Calibri"/>
                <a:cs typeface="Calibri"/>
                <a:sym typeface="Calibri"/>
              </a:rPr>
              <a:t>K:     Acquired data</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E:      Encoding operator</a:t>
            </a:r>
            <a:endParaRPr sz="1400" b="0" i="0" u="none" strike="noStrike" cap="none">
              <a:solidFill>
                <a:srgbClr val="000000"/>
              </a:solidFill>
              <a:latin typeface="Calibri"/>
              <a:ea typeface="Calibri"/>
              <a:cs typeface="Calibri"/>
              <a:sym typeface="Calibri"/>
            </a:endParaRPr>
          </a:p>
          <a:p>
            <a:pPr marL="3429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(Coil sensitivities,</a:t>
            </a:r>
            <a:endParaRPr sz="1400" b="0" i="0" u="none" strike="noStrike" cap="none">
              <a:solidFill>
                <a:srgbClr val="000000"/>
              </a:solidFill>
              <a:latin typeface="Calibri"/>
              <a:ea typeface="Calibri"/>
              <a:cs typeface="Calibri"/>
              <a:sym typeface="Calibri"/>
            </a:endParaRPr>
          </a:p>
          <a:p>
            <a:pPr marL="3429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Fourier Transform,</a:t>
            </a:r>
            <a:endParaRPr sz="1400" b="0" i="0" u="none" strike="noStrike" cap="none">
              <a:solidFill>
                <a:srgbClr val="000000"/>
              </a:solidFill>
              <a:latin typeface="Calibri"/>
              <a:ea typeface="Calibri"/>
              <a:cs typeface="Calibri"/>
              <a:sym typeface="Calibri"/>
            </a:endParaRPr>
          </a:p>
          <a:p>
            <a:pPr marL="3429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Undersampling)</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W:    Frequency weighting</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TV:   Total variation</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N</a:t>
            </a:r>
            <a:r>
              <a:rPr lang="en-US" sz="1400" b="0" i="0" u="none" strike="noStrike" cap="none" baseline="-25000">
                <a:solidFill>
                  <a:srgbClr val="000000"/>
                </a:solidFill>
                <a:latin typeface="Calibri"/>
                <a:ea typeface="Calibri"/>
                <a:cs typeface="Calibri"/>
                <a:sym typeface="Calibri"/>
              </a:rPr>
              <a:t>S</a:t>
            </a:r>
            <a:r>
              <a:rPr lang="en-US" sz="1400" b="0" i="0" u="none" strike="noStrike" cap="none">
                <a:solidFill>
                  <a:srgbClr val="000000"/>
                </a:solidFill>
                <a:latin typeface="Calibri"/>
                <a:ea typeface="Calibri"/>
                <a:cs typeface="Calibri"/>
                <a:sym typeface="Calibri"/>
              </a:rPr>
              <a:t>:    Number of slices</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800"/>
              <a:buFont typeface="Arial"/>
              <a:buNone/>
            </a:pPr>
            <a:r>
              <a:rPr lang="en-US" sz="1400" b="0" i="0" u="none" strike="noStrike" cap="none">
                <a:solidFill>
                  <a:srgbClr val="000000"/>
                </a:solidFill>
                <a:latin typeface="Calibri"/>
                <a:ea typeface="Calibri"/>
                <a:cs typeface="Calibri"/>
                <a:sym typeface="Calibri"/>
              </a:rPr>
              <a:t>N</a:t>
            </a:r>
            <a:r>
              <a:rPr lang="en-US" sz="1400" b="0" i="0" u="none" strike="noStrike" cap="none" baseline="-25000">
                <a:solidFill>
                  <a:srgbClr val="000000"/>
                </a:solidFill>
                <a:latin typeface="Calibri"/>
                <a:ea typeface="Calibri"/>
                <a:cs typeface="Calibri"/>
                <a:sym typeface="Calibri"/>
              </a:rPr>
              <a:t>T</a:t>
            </a:r>
            <a:r>
              <a:rPr lang="en-US" sz="1400" b="0" i="0" u="none" strike="noStrike" cap="none">
                <a:solidFill>
                  <a:srgbClr val="000000"/>
                </a:solidFill>
                <a:latin typeface="Calibri"/>
                <a:ea typeface="Calibri"/>
                <a:cs typeface="Calibri"/>
                <a:sym typeface="Calibri"/>
              </a:rPr>
              <a:t>:    Number of frames</a:t>
            </a:r>
            <a:endParaRPr sz="1400" b="0" i="0" u="none" strike="noStrike" cap="none">
              <a:solidFill>
                <a:srgbClr val="000000"/>
              </a:solidFill>
              <a:latin typeface="Calibri"/>
              <a:ea typeface="Calibri"/>
              <a:cs typeface="Calibri"/>
              <a:sym typeface="Calibri"/>
            </a:endParaRPr>
          </a:p>
        </p:txBody>
      </p:sp>
      <p:sp>
        <p:nvSpPr>
          <p:cNvPr id="216" name="Google Shape;216;p18"/>
          <p:cNvSpPr/>
          <p:nvPr/>
        </p:nvSpPr>
        <p:spPr>
          <a:xfrm rot="-5400000">
            <a:off x="3178650" y="2026200"/>
            <a:ext cx="83400" cy="2298300"/>
          </a:xfrm>
          <a:prstGeom prst="leftBrace">
            <a:avLst>
              <a:gd name="adj1" fmla="val 50000"/>
              <a:gd name="adj2" fmla="val 50000"/>
            </a:avLst>
          </a:prstGeom>
          <a:noFill/>
          <a:ln w="19050"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p:txBody>
      </p:sp>
      <p:sp>
        <p:nvSpPr>
          <p:cNvPr id="217" name="Google Shape;217;p18"/>
          <p:cNvSpPr/>
          <p:nvPr/>
        </p:nvSpPr>
        <p:spPr>
          <a:xfrm rot="-5400000">
            <a:off x="5383144" y="2472169"/>
            <a:ext cx="83400" cy="1404600"/>
          </a:xfrm>
          <a:prstGeom prst="leftBrace">
            <a:avLst>
              <a:gd name="adj1" fmla="val 50000"/>
              <a:gd name="adj2" fmla="val 50000"/>
            </a:avLst>
          </a:prstGeom>
          <a:noFill/>
          <a:ln w="19050"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p:txBody>
      </p:sp>
      <p:sp>
        <p:nvSpPr>
          <p:cNvPr id="218" name="Google Shape;218;p18"/>
          <p:cNvSpPr txBox="1"/>
          <p:nvPr/>
        </p:nvSpPr>
        <p:spPr>
          <a:xfrm>
            <a:off x="2497800" y="3321044"/>
            <a:ext cx="1445100" cy="355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Frequency-weighted consistency loss</a:t>
            </a:r>
            <a:endParaRPr sz="1200" b="0" i="0" u="none" strike="noStrike" cap="none">
              <a:solidFill>
                <a:srgbClr val="000000"/>
              </a:solidFill>
              <a:latin typeface="Calibri"/>
              <a:ea typeface="Calibri"/>
              <a:cs typeface="Calibri"/>
              <a:sym typeface="Calibri"/>
            </a:endParaRPr>
          </a:p>
        </p:txBody>
      </p:sp>
      <p:sp>
        <p:nvSpPr>
          <p:cNvPr id="219" name="Google Shape;219;p18"/>
          <p:cNvSpPr txBox="1"/>
          <p:nvPr/>
        </p:nvSpPr>
        <p:spPr>
          <a:xfrm>
            <a:off x="4702406" y="3321029"/>
            <a:ext cx="1445100" cy="3552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Regularization</a:t>
            </a:r>
            <a:endParaRPr sz="1200" b="0" i="0" u="none" strike="noStrike" cap="none">
              <a:solidFill>
                <a:srgbClr val="000000"/>
              </a:solidFill>
              <a:latin typeface="Calibri"/>
              <a:ea typeface="Calibri"/>
              <a:cs typeface="Calibri"/>
              <a:sym typeface="Calibri"/>
            </a:endParaRPr>
          </a:p>
        </p:txBody>
      </p:sp>
      <p:pic>
        <p:nvPicPr>
          <p:cNvPr id="220" name="Google Shape;220;p18"/>
          <p:cNvPicPr preferRelativeResize="0"/>
          <p:nvPr/>
        </p:nvPicPr>
        <p:blipFill>
          <a:blip r:embed="rId3">
            <a:alphaModFix/>
          </a:blip>
          <a:stretch>
            <a:fillRect/>
          </a:stretch>
        </p:blipFill>
        <p:spPr>
          <a:xfrm>
            <a:off x="415144" y="2243569"/>
            <a:ext cx="5905107" cy="735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4333"/>
    </mc:Choice>
    <mc:Fallback xmlns="">
      <p:transition spd="slow" advTm="4433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226" name="Google Shape;226;p19"/>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202055"/>
              </a:solidFill>
              <a:latin typeface="Arial"/>
              <a:ea typeface="Arial"/>
              <a:cs typeface="Arial"/>
              <a:sym typeface="Arial"/>
            </a:endParaRPr>
          </a:p>
        </p:txBody>
      </p:sp>
      <p:sp>
        <p:nvSpPr>
          <p:cNvPr id="227" name="Google Shape;227;p19"/>
          <p:cNvSpPr txBox="1"/>
          <p:nvPr/>
        </p:nvSpPr>
        <p:spPr>
          <a:xfrm>
            <a:off x="298931" y="231843"/>
            <a:ext cx="8382300" cy="42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FFFFFF"/>
                </a:solidFill>
              </a:rPr>
              <a:t>Slice and Time Dependent Deep Image Prior (ST-DIP)</a:t>
            </a:r>
            <a:endParaRPr sz="2400" b="1" i="0" u="none" strike="noStrike" cap="none">
              <a:solidFill>
                <a:srgbClr val="FFFFFF"/>
              </a:solidFill>
              <a:latin typeface="Arial"/>
              <a:ea typeface="Arial"/>
              <a:cs typeface="Arial"/>
              <a:sym typeface="Arial"/>
            </a:endParaRPr>
          </a:p>
        </p:txBody>
      </p:sp>
      <p:sp>
        <p:nvSpPr>
          <p:cNvPr id="228" name="Google Shape;228;p19"/>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7</a:t>
            </a:fld>
            <a:endParaRPr sz="900" b="1" i="0" u="none" strike="noStrike" cap="none">
              <a:solidFill>
                <a:srgbClr val="FFFFFF"/>
              </a:solidFill>
              <a:latin typeface="Arial"/>
              <a:ea typeface="Arial"/>
              <a:cs typeface="Arial"/>
              <a:sym typeface="Arial"/>
            </a:endParaRPr>
          </a:p>
        </p:txBody>
      </p:sp>
      <p:sp>
        <p:nvSpPr>
          <p:cNvPr id="229" name="Google Shape;229;p19"/>
          <p:cNvSpPr/>
          <p:nvPr/>
        </p:nvSpPr>
        <p:spPr>
          <a:xfrm>
            <a:off x="-3240" y="4956795"/>
            <a:ext cx="9146700" cy="1947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p>
        </p:txBody>
      </p:sp>
      <p:sp>
        <p:nvSpPr>
          <p:cNvPr id="230" name="Google Shape;230;p19"/>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7</a:t>
            </a:fld>
            <a:endParaRPr sz="900" b="1" i="0" u="none" strike="noStrike" cap="none">
              <a:solidFill>
                <a:srgbClr val="FFFFFF"/>
              </a:solidFill>
              <a:latin typeface="Arial"/>
              <a:ea typeface="Arial"/>
              <a:cs typeface="Arial"/>
              <a:sym typeface="Arial"/>
            </a:endParaRPr>
          </a:p>
        </p:txBody>
      </p:sp>
      <p:sp>
        <p:nvSpPr>
          <p:cNvPr id="231" name="Google Shape;231;p19"/>
          <p:cNvSpPr txBox="1"/>
          <p:nvPr/>
        </p:nvSpPr>
        <p:spPr>
          <a:xfrm>
            <a:off x="2564" y="4958523"/>
            <a:ext cx="4020600" cy="361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Calibri"/>
              <a:ea typeface="Calibri"/>
              <a:cs typeface="Calibri"/>
              <a:sym typeface="Calibri"/>
            </a:endParaRPr>
          </a:p>
        </p:txBody>
      </p:sp>
      <p:pic>
        <p:nvPicPr>
          <p:cNvPr id="232" name="Google Shape;232;p19" title="ezgif.com-animated-gif-maker (3).gif"/>
          <p:cNvPicPr preferRelativeResize="0"/>
          <p:nvPr/>
        </p:nvPicPr>
        <p:blipFill rotWithShape="1">
          <a:blip r:embed="rId3">
            <a:alphaModFix/>
          </a:blip>
          <a:srcRect/>
          <a:stretch/>
        </p:blipFill>
        <p:spPr>
          <a:xfrm>
            <a:off x="1238822" y="1465725"/>
            <a:ext cx="6660022" cy="3361650"/>
          </a:xfrm>
          <a:prstGeom prst="rect">
            <a:avLst/>
          </a:prstGeom>
          <a:noFill/>
          <a:ln>
            <a:noFill/>
          </a:ln>
        </p:spPr>
      </p:pic>
      <p:sp>
        <p:nvSpPr>
          <p:cNvPr id="233" name="Google Shape;233;p19"/>
          <p:cNvSpPr txBox="1"/>
          <p:nvPr/>
        </p:nvSpPr>
        <p:spPr>
          <a:xfrm>
            <a:off x="343444" y="950269"/>
            <a:ext cx="8450700" cy="300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800"/>
              <a:buFont typeface="Arial"/>
              <a:buNone/>
            </a:pPr>
            <a:r>
              <a:rPr lang="en-US" sz="1500">
                <a:solidFill>
                  <a:srgbClr val="202055"/>
                </a:solidFill>
              </a:rPr>
              <a:t>We use a </a:t>
            </a:r>
            <a:r>
              <a:rPr lang="en-US" sz="1500" b="1">
                <a:solidFill>
                  <a:srgbClr val="202055"/>
                </a:solidFill>
              </a:rPr>
              <a:t>Fixed latent representation</a:t>
            </a:r>
            <a:r>
              <a:rPr lang="en-US" sz="1500">
                <a:solidFill>
                  <a:srgbClr val="202055"/>
                </a:solidFill>
              </a:rPr>
              <a:t> for multi-slice cardiac CINE</a:t>
            </a:r>
            <a:endParaRPr sz="1500">
              <a:solidFill>
                <a:srgbClr val="202055"/>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9768"/>
    </mc:Choice>
    <mc:Fallback xmlns="">
      <p:transition spd="slow" advTm="197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239" name="Google Shape;239;p20"/>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240" name="Google Shape;240;p20"/>
          <p:cNvSpPr txBox="1"/>
          <p:nvPr/>
        </p:nvSpPr>
        <p:spPr>
          <a:xfrm>
            <a:off x="298939" y="231847"/>
            <a:ext cx="83823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Arial"/>
                <a:ea typeface="Arial"/>
                <a:cs typeface="Arial"/>
                <a:sym typeface="Arial"/>
              </a:rPr>
              <a:t>Slice and Time Dependent Deep Image Prior (ST-DIP)</a:t>
            </a:r>
            <a:endParaRPr sz="2400" b="1" i="0" u="none" strike="noStrike" cap="none">
              <a:solidFill>
                <a:srgbClr val="FFFFFF"/>
              </a:solidFill>
              <a:latin typeface="Arial"/>
              <a:ea typeface="Arial"/>
              <a:cs typeface="Arial"/>
              <a:sym typeface="Arial"/>
            </a:endParaRPr>
          </a:p>
        </p:txBody>
      </p:sp>
      <p:sp>
        <p:nvSpPr>
          <p:cNvPr id="241" name="Google Shape;241;p20"/>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8</a:t>
            </a:fld>
            <a:endParaRPr sz="900" b="1" i="0" u="none" strike="noStrike" cap="none">
              <a:solidFill>
                <a:srgbClr val="FFFFFF"/>
              </a:solidFill>
              <a:latin typeface="Arial"/>
              <a:ea typeface="Arial"/>
              <a:cs typeface="Arial"/>
              <a:sym typeface="Arial"/>
            </a:endParaRPr>
          </a:p>
        </p:txBody>
      </p:sp>
      <p:sp>
        <p:nvSpPr>
          <p:cNvPr id="242" name="Google Shape;242;p20"/>
          <p:cNvSpPr/>
          <p:nvPr/>
        </p:nvSpPr>
        <p:spPr>
          <a:xfrm>
            <a:off x="-3240" y="4956795"/>
            <a:ext cx="9146700" cy="1947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p>
        </p:txBody>
      </p:sp>
      <p:sp>
        <p:nvSpPr>
          <p:cNvPr id="243" name="Google Shape;243;p20"/>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8</a:t>
            </a:fld>
            <a:endParaRPr sz="900" b="1" i="0" u="none" strike="noStrike" cap="none">
              <a:solidFill>
                <a:srgbClr val="FFFFFF"/>
              </a:solidFill>
              <a:latin typeface="Arial"/>
              <a:ea typeface="Arial"/>
              <a:cs typeface="Arial"/>
              <a:sym typeface="Arial"/>
            </a:endParaRPr>
          </a:p>
        </p:txBody>
      </p:sp>
      <p:sp>
        <p:nvSpPr>
          <p:cNvPr id="244" name="Google Shape;244;p20"/>
          <p:cNvSpPr txBox="1"/>
          <p:nvPr/>
        </p:nvSpPr>
        <p:spPr>
          <a:xfrm>
            <a:off x="2564" y="4958523"/>
            <a:ext cx="4020600" cy="361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Calibri"/>
              <a:ea typeface="Calibri"/>
              <a:cs typeface="Calibri"/>
              <a:sym typeface="Calibri"/>
            </a:endParaRPr>
          </a:p>
        </p:txBody>
      </p:sp>
      <p:pic>
        <p:nvPicPr>
          <p:cNvPr id="245" name="Google Shape;245;p20"/>
          <p:cNvPicPr preferRelativeResize="0"/>
          <p:nvPr/>
        </p:nvPicPr>
        <p:blipFill rotWithShape="1">
          <a:blip r:embed="rId4">
            <a:alphaModFix/>
          </a:blip>
          <a:srcRect l="8805" t="10151" r="2432" b="5531"/>
          <a:stretch/>
        </p:blipFill>
        <p:spPr>
          <a:xfrm>
            <a:off x="1476423" y="1484060"/>
            <a:ext cx="1520817" cy="1423058"/>
          </a:xfrm>
          <a:prstGeom prst="rect">
            <a:avLst/>
          </a:prstGeom>
          <a:noFill/>
          <a:ln>
            <a:noFill/>
          </a:ln>
        </p:spPr>
      </p:pic>
      <p:sp>
        <p:nvSpPr>
          <p:cNvPr id="246" name="Google Shape;246;p20"/>
          <p:cNvSpPr txBox="1"/>
          <p:nvPr/>
        </p:nvSpPr>
        <p:spPr>
          <a:xfrm>
            <a:off x="1675141" y="987865"/>
            <a:ext cx="1119300" cy="3669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100" b="1"/>
              <a:t>L</a:t>
            </a:r>
            <a:r>
              <a:rPr lang="en-US" sz="1100" b="1" i="0" u="none" strike="noStrike" cap="none"/>
              <a:t>atent </a:t>
            </a:r>
            <a:r>
              <a:rPr lang="en-US" sz="1100" b="1"/>
              <a:t>representation</a:t>
            </a:r>
            <a:endParaRPr sz="1100" b="1" i="0" u="none" strike="noStrike" cap="none"/>
          </a:p>
        </p:txBody>
      </p:sp>
      <p:sp>
        <p:nvSpPr>
          <p:cNvPr id="247" name="Google Shape;247;p20"/>
          <p:cNvSpPr/>
          <p:nvPr/>
        </p:nvSpPr>
        <p:spPr>
          <a:xfrm>
            <a:off x="3312421" y="1431025"/>
            <a:ext cx="2712300" cy="13071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1700" b="1"/>
          </a:p>
        </p:txBody>
      </p:sp>
      <p:pic>
        <p:nvPicPr>
          <p:cNvPr id="248" name="Google Shape;248;p20"/>
          <p:cNvPicPr preferRelativeResize="0"/>
          <p:nvPr/>
        </p:nvPicPr>
        <p:blipFill>
          <a:blip r:embed="rId5">
            <a:alphaModFix/>
          </a:blip>
          <a:stretch>
            <a:fillRect/>
          </a:stretch>
        </p:blipFill>
        <p:spPr>
          <a:xfrm>
            <a:off x="3509473" y="1885773"/>
            <a:ext cx="617129" cy="667803"/>
          </a:xfrm>
          <a:prstGeom prst="rect">
            <a:avLst/>
          </a:prstGeom>
          <a:noFill/>
          <a:ln>
            <a:noFill/>
          </a:ln>
        </p:spPr>
      </p:pic>
      <p:sp>
        <p:nvSpPr>
          <p:cNvPr id="249" name="Google Shape;249;p20"/>
          <p:cNvSpPr txBox="1"/>
          <p:nvPr/>
        </p:nvSpPr>
        <p:spPr>
          <a:xfrm>
            <a:off x="4026497" y="1439326"/>
            <a:ext cx="1293000" cy="222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b="1"/>
              <a:t>ST-DIP</a:t>
            </a:r>
            <a:endParaRPr sz="1400" b="1"/>
          </a:p>
        </p:txBody>
      </p:sp>
      <p:sp>
        <p:nvSpPr>
          <p:cNvPr id="250" name="Google Shape;250;p20"/>
          <p:cNvSpPr txBox="1"/>
          <p:nvPr/>
        </p:nvSpPr>
        <p:spPr>
          <a:xfrm>
            <a:off x="5102587" y="1623202"/>
            <a:ext cx="725400" cy="222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900" b="1"/>
              <a:t>Generator</a:t>
            </a:r>
            <a:endParaRPr sz="900" b="1"/>
          </a:p>
        </p:txBody>
      </p:sp>
      <p:sp>
        <p:nvSpPr>
          <p:cNvPr id="251" name="Google Shape;251;p20"/>
          <p:cNvSpPr/>
          <p:nvPr/>
        </p:nvSpPr>
        <p:spPr>
          <a:xfrm rot="5400000">
            <a:off x="5125373" y="1970378"/>
            <a:ext cx="688213" cy="450443"/>
          </a:xfrm>
          <a:prstGeom prst="flowChartManualOperation">
            <a:avLst/>
          </a:prstGeom>
          <a:solidFill>
            <a:srgbClr val="073763"/>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sp>
        <p:nvSpPr>
          <p:cNvPr id="252" name="Google Shape;252;p20"/>
          <p:cNvSpPr/>
          <p:nvPr/>
        </p:nvSpPr>
        <p:spPr>
          <a:xfrm>
            <a:off x="4260418" y="2027155"/>
            <a:ext cx="157500" cy="382800"/>
          </a:xfrm>
          <a:prstGeom prst="rightArrow">
            <a:avLst>
              <a:gd name="adj1" fmla="val 50000"/>
              <a:gd name="adj2" fmla="val 50000"/>
            </a:avLst>
          </a:prstGeom>
          <a:solidFill>
            <a:srgbClr val="B7B7B7"/>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sp>
        <p:nvSpPr>
          <p:cNvPr id="253" name="Google Shape;253;p20"/>
          <p:cNvSpPr/>
          <p:nvPr/>
        </p:nvSpPr>
        <p:spPr>
          <a:xfrm>
            <a:off x="4965028" y="2027148"/>
            <a:ext cx="157500" cy="382800"/>
          </a:xfrm>
          <a:prstGeom prst="rightArrow">
            <a:avLst>
              <a:gd name="adj1" fmla="val 50000"/>
              <a:gd name="adj2" fmla="val 50000"/>
            </a:avLst>
          </a:prstGeom>
          <a:solidFill>
            <a:srgbClr val="B7B7B7"/>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sp>
        <p:nvSpPr>
          <p:cNvPr id="254" name="Google Shape;254;p20"/>
          <p:cNvSpPr txBox="1"/>
          <p:nvPr/>
        </p:nvSpPr>
        <p:spPr>
          <a:xfrm>
            <a:off x="3451129" y="1623202"/>
            <a:ext cx="725400" cy="222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900" b="1"/>
              <a:t>MapNet</a:t>
            </a:r>
            <a:endParaRPr sz="900" b="1"/>
          </a:p>
        </p:txBody>
      </p:sp>
      <p:cxnSp>
        <p:nvCxnSpPr>
          <p:cNvPr id="255" name="Google Shape;255;p20"/>
          <p:cNvCxnSpPr/>
          <p:nvPr/>
        </p:nvCxnSpPr>
        <p:spPr>
          <a:xfrm>
            <a:off x="2118645" y="3570071"/>
            <a:ext cx="31500" cy="1067100"/>
          </a:xfrm>
          <a:prstGeom prst="straightConnector1">
            <a:avLst/>
          </a:prstGeom>
          <a:noFill/>
          <a:ln w="28575" cap="flat" cmpd="sng">
            <a:solidFill>
              <a:srgbClr val="000000"/>
            </a:solidFill>
            <a:prstDash val="solid"/>
            <a:round/>
            <a:headEnd type="triangle" w="med" len="med"/>
            <a:tailEnd type="triangle" w="med" len="med"/>
          </a:ln>
        </p:spPr>
      </p:cxnSp>
      <p:cxnSp>
        <p:nvCxnSpPr>
          <p:cNvPr id="256" name="Google Shape;256;p20"/>
          <p:cNvCxnSpPr/>
          <p:nvPr/>
        </p:nvCxnSpPr>
        <p:spPr>
          <a:xfrm>
            <a:off x="1633917" y="4102755"/>
            <a:ext cx="993300" cy="0"/>
          </a:xfrm>
          <a:prstGeom prst="straightConnector1">
            <a:avLst/>
          </a:prstGeom>
          <a:noFill/>
          <a:ln w="28575" cap="flat" cmpd="sng">
            <a:solidFill>
              <a:srgbClr val="000000"/>
            </a:solidFill>
            <a:prstDash val="solid"/>
            <a:round/>
            <a:headEnd type="triangle" w="med" len="med"/>
            <a:tailEnd type="triangle" w="med" len="med"/>
          </a:ln>
        </p:spPr>
      </p:cxnSp>
      <p:cxnSp>
        <p:nvCxnSpPr>
          <p:cNvPr id="257" name="Google Shape;257;p20"/>
          <p:cNvCxnSpPr/>
          <p:nvPr/>
        </p:nvCxnSpPr>
        <p:spPr>
          <a:xfrm>
            <a:off x="2124394" y="3720664"/>
            <a:ext cx="15900" cy="753064"/>
          </a:xfrm>
          <a:prstGeom prst="straightConnector1">
            <a:avLst/>
          </a:prstGeom>
          <a:noFill/>
          <a:ln w="28575" cap="flat" cmpd="sng">
            <a:solidFill>
              <a:srgbClr val="00FF00"/>
            </a:solidFill>
            <a:prstDash val="solid"/>
            <a:round/>
            <a:headEnd type="none" w="med" len="med"/>
            <a:tailEnd type="none" w="med" len="med"/>
          </a:ln>
        </p:spPr>
      </p:cxnSp>
      <p:cxnSp>
        <p:nvCxnSpPr>
          <p:cNvPr id="258" name="Google Shape;258;p20"/>
          <p:cNvCxnSpPr/>
          <p:nvPr/>
        </p:nvCxnSpPr>
        <p:spPr>
          <a:xfrm rot="10800000">
            <a:off x="2120703" y="3720086"/>
            <a:ext cx="15600" cy="750714"/>
          </a:xfrm>
          <a:prstGeom prst="straightConnector1">
            <a:avLst/>
          </a:prstGeom>
          <a:noFill/>
          <a:ln w="28575" cap="flat" cmpd="sng">
            <a:solidFill>
              <a:srgbClr val="00FF00"/>
            </a:solidFill>
            <a:prstDash val="solid"/>
            <a:round/>
            <a:headEnd type="none" w="med" len="med"/>
            <a:tailEnd type="none" w="med" len="med"/>
          </a:ln>
        </p:spPr>
      </p:cxnSp>
      <p:cxnSp>
        <p:nvCxnSpPr>
          <p:cNvPr id="259" name="Google Shape;259;p20"/>
          <p:cNvCxnSpPr/>
          <p:nvPr/>
        </p:nvCxnSpPr>
        <p:spPr>
          <a:xfrm rot="5400000">
            <a:off x="2127415" y="3731389"/>
            <a:ext cx="15900" cy="737950"/>
          </a:xfrm>
          <a:prstGeom prst="straightConnector1">
            <a:avLst/>
          </a:prstGeom>
          <a:noFill/>
          <a:ln w="28575" cap="flat" cmpd="sng">
            <a:solidFill>
              <a:srgbClr val="00FF00"/>
            </a:solidFill>
            <a:prstDash val="solid"/>
            <a:round/>
            <a:headEnd type="none" w="med" len="med"/>
            <a:tailEnd type="none" w="med" len="med"/>
          </a:ln>
        </p:spPr>
      </p:cxnSp>
      <p:cxnSp>
        <p:nvCxnSpPr>
          <p:cNvPr id="260" name="Google Shape;260;p20"/>
          <p:cNvCxnSpPr/>
          <p:nvPr/>
        </p:nvCxnSpPr>
        <p:spPr>
          <a:xfrm rot="5400000">
            <a:off x="2124800" y="3736706"/>
            <a:ext cx="15900" cy="724157"/>
          </a:xfrm>
          <a:prstGeom prst="straightConnector1">
            <a:avLst/>
          </a:prstGeom>
          <a:noFill/>
          <a:ln w="28575" cap="flat" cmpd="sng">
            <a:solidFill>
              <a:srgbClr val="00FF00"/>
            </a:solidFill>
            <a:prstDash val="solid"/>
            <a:round/>
            <a:headEnd type="none" w="med" len="med"/>
            <a:tailEnd type="none" w="med" len="med"/>
          </a:ln>
        </p:spPr>
      </p:cxnSp>
      <p:sp>
        <p:nvSpPr>
          <p:cNvPr id="261" name="Google Shape;261;p20"/>
          <p:cNvSpPr txBox="1"/>
          <p:nvPr/>
        </p:nvSpPr>
        <p:spPr>
          <a:xfrm>
            <a:off x="1519424" y="3064665"/>
            <a:ext cx="1434900" cy="271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a:t>Acquired k-space</a:t>
            </a:r>
            <a:endParaRPr sz="1300"/>
          </a:p>
        </p:txBody>
      </p:sp>
      <p:sp>
        <p:nvSpPr>
          <p:cNvPr id="262" name="Google Shape;262;p20"/>
          <p:cNvSpPr txBox="1"/>
          <p:nvPr/>
        </p:nvSpPr>
        <p:spPr>
          <a:xfrm>
            <a:off x="2015719" y="3335794"/>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y</a:t>
            </a:r>
            <a:endParaRPr sz="1300" b="1" baseline="-25000">
              <a:solidFill>
                <a:schemeClr val="dk1"/>
              </a:solidFill>
              <a:latin typeface="Calibri"/>
              <a:ea typeface="Calibri"/>
              <a:cs typeface="Calibri"/>
              <a:sym typeface="Calibri"/>
            </a:endParaRPr>
          </a:p>
        </p:txBody>
      </p:sp>
      <p:sp>
        <p:nvSpPr>
          <p:cNvPr id="263" name="Google Shape;263;p20"/>
          <p:cNvSpPr txBox="1"/>
          <p:nvPr/>
        </p:nvSpPr>
        <p:spPr>
          <a:xfrm>
            <a:off x="2460356" y="3786338"/>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x</a:t>
            </a:r>
            <a:endParaRPr sz="1300" b="1" baseline="-25000">
              <a:solidFill>
                <a:schemeClr val="dk1"/>
              </a:solidFill>
              <a:latin typeface="Calibri"/>
              <a:ea typeface="Calibri"/>
              <a:cs typeface="Calibri"/>
              <a:sym typeface="Calibri"/>
            </a:endParaRPr>
          </a:p>
        </p:txBody>
      </p:sp>
      <p:sp>
        <p:nvSpPr>
          <p:cNvPr id="264" name="Google Shape;264;p20"/>
          <p:cNvSpPr/>
          <p:nvPr/>
        </p:nvSpPr>
        <p:spPr>
          <a:xfrm>
            <a:off x="3062919" y="2016517"/>
            <a:ext cx="157500" cy="382800"/>
          </a:xfrm>
          <a:prstGeom prst="rightArrow">
            <a:avLst>
              <a:gd name="adj1" fmla="val 50000"/>
              <a:gd name="adj2" fmla="val 50000"/>
            </a:avLst>
          </a:prstGeom>
          <a:solidFill>
            <a:srgbClr val="073763"/>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sp>
        <p:nvSpPr>
          <p:cNvPr id="265" name="Google Shape;265;p20"/>
          <p:cNvSpPr txBox="1"/>
          <p:nvPr/>
        </p:nvSpPr>
        <p:spPr>
          <a:xfrm>
            <a:off x="2729767" y="1318613"/>
            <a:ext cx="819900" cy="222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a:t>Point</a:t>
            </a:r>
            <a:endParaRPr sz="1100"/>
          </a:p>
        </p:txBody>
      </p:sp>
      <p:pic>
        <p:nvPicPr>
          <p:cNvPr id="266" name="Google Shape;266;p20"/>
          <p:cNvPicPr preferRelativeResize="0"/>
          <p:nvPr/>
        </p:nvPicPr>
        <p:blipFill rotWithShape="1">
          <a:blip r:embed="rId6">
            <a:alphaModFix/>
          </a:blip>
          <a:srcRect/>
          <a:stretch/>
        </p:blipFill>
        <p:spPr>
          <a:xfrm>
            <a:off x="3037429" y="1523579"/>
            <a:ext cx="203921" cy="492958"/>
          </a:xfrm>
          <a:prstGeom prst="rect">
            <a:avLst/>
          </a:prstGeom>
          <a:noFill/>
          <a:ln>
            <a:noFill/>
          </a:ln>
        </p:spPr>
      </p:pic>
      <p:sp>
        <p:nvSpPr>
          <p:cNvPr id="267" name="Google Shape;267;p20"/>
          <p:cNvSpPr txBox="1"/>
          <p:nvPr/>
        </p:nvSpPr>
        <p:spPr>
          <a:xfrm>
            <a:off x="4275797" y="1753413"/>
            <a:ext cx="819900" cy="222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400"/>
              <a:t>Map</a:t>
            </a:r>
            <a:endParaRPr sz="1400"/>
          </a:p>
        </p:txBody>
      </p:sp>
      <p:pic>
        <p:nvPicPr>
          <p:cNvPr id="268" name="Google Shape;268;p20"/>
          <p:cNvPicPr preferRelativeResize="0"/>
          <p:nvPr/>
        </p:nvPicPr>
        <p:blipFill rotWithShape="1">
          <a:blip r:embed="rId7">
            <a:alphaModFix/>
          </a:blip>
          <a:srcRect l="2678" t="1998" r="2336" b="1902"/>
          <a:stretch/>
        </p:blipFill>
        <p:spPr>
          <a:xfrm>
            <a:off x="4510755" y="2027162"/>
            <a:ext cx="356817" cy="363818"/>
          </a:xfrm>
          <a:prstGeom prst="rect">
            <a:avLst/>
          </a:prstGeom>
          <a:noFill/>
          <a:ln w="19050" cap="flat" cmpd="sng">
            <a:solidFill>
              <a:srgbClr val="00FF00"/>
            </a:solidFill>
            <a:prstDash val="solid"/>
            <a:round/>
            <a:headEnd type="none" w="sm" len="sm"/>
            <a:tailEnd type="none" w="sm" len="sm"/>
          </a:ln>
        </p:spPr>
      </p:pic>
      <p:sp>
        <p:nvSpPr>
          <p:cNvPr id="269" name="Google Shape;269;p20"/>
          <p:cNvSpPr/>
          <p:nvPr/>
        </p:nvSpPr>
        <p:spPr>
          <a:xfrm>
            <a:off x="6090967" y="2003053"/>
            <a:ext cx="157500" cy="382800"/>
          </a:xfrm>
          <a:prstGeom prst="rightArrow">
            <a:avLst>
              <a:gd name="adj1" fmla="val 50000"/>
              <a:gd name="adj2" fmla="val 50000"/>
            </a:avLst>
          </a:prstGeom>
          <a:solidFill>
            <a:srgbClr val="073763"/>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sp>
        <p:nvSpPr>
          <p:cNvPr id="270" name="Google Shape;270;p20"/>
          <p:cNvSpPr txBox="1"/>
          <p:nvPr/>
        </p:nvSpPr>
        <p:spPr>
          <a:xfrm>
            <a:off x="6156160" y="1140200"/>
            <a:ext cx="1293000" cy="3669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100" b="1"/>
              <a:t>Generated image</a:t>
            </a:r>
            <a:endParaRPr sz="1100" b="1" i="0" u="none" strike="noStrike" cap="none"/>
          </a:p>
        </p:txBody>
      </p:sp>
      <p:pic>
        <p:nvPicPr>
          <p:cNvPr id="271" name="Google Shape;271;p20" title="noisy_image_1.png"/>
          <p:cNvPicPr preferRelativeResize="0"/>
          <p:nvPr/>
        </p:nvPicPr>
        <p:blipFill rotWithShape="1">
          <a:blip r:embed="rId8">
            <a:alphaModFix/>
          </a:blip>
          <a:srcRect l="377" r="377"/>
          <a:stretch/>
        </p:blipFill>
        <p:spPr>
          <a:xfrm flipH="1">
            <a:off x="6311838" y="1697114"/>
            <a:ext cx="989439" cy="996967"/>
          </a:xfrm>
          <a:prstGeom prst="rect">
            <a:avLst/>
          </a:prstGeom>
          <a:noFill/>
          <a:ln w="19050" cap="flat" cmpd="sng">
            <a:solidFill>
              <a:srgbClr val="00FF00"/>
            </a:solidFill>
            <a:prstDash val="solid"/>
            <a:round/>
            <a:headEnd type="none" w="sm" len="sm"/>
            <a:tailEnd type="none" w="sm" len="sm"/>
          </a:ln>
        </p:spPr>
      </p:pic>
      <p:sp>
        <p:nvSpPr>
          <p:cNvPr id="272" name="Google Shape;272;p20"/>
          <p:cNvSpPr/>
          <p:nvPr/>
        </p:nvSpPr>
        <p:spPr>
          <a:xfrm>
            <a:off x="6069537" y="3039529"/>
            <a:ext cx="1466400" cy="1768500"/>
          </a:xfrm>
          <a:prstGeom prst="roundRect">
            <a:avLst>
              <a:gd name="adj" fmla="val 16667"/>
            </a:avLst>
          </a:prstGeom>
          <a:solidFill>
            <a:srgbClr val="D9D9D9"/>
          </a:solidFill>
          <a:ln w="9525" cap="flat" cmpd="sng">
            <a:solidFill>
              <a:srgbClr val="000000"/>
            </a:solidFill>
            <a:prstDash val="solid"/>
            <a:round/>
            <a:headEnd type="none" w="sm" len="sm"/>
            <a:tailEnd type="none" w="sm" len="sm"/>
          </a:ln>
        </p:spPr>
        <p:txBody>
          <a:bodyPr spcFirstLastPara="1" wrap="square" lIns="68575" tIns="68575" rIns="68575" bIns="68575" anchor="t" anchorCtr="0">
            <a:noAutofit/>
          </a:bodyPr>
          <a:lstStyle/>
          <a:p>
            <a:pPr marL="0" lvl="0" indent="0" algn="ctr" rtl="0">
              <a:spcBef>
                <a:spcPts val="0"/>
              </a:spcBef>
              <a:spcAft>
                <a:spcPts val="0"/>
              </a:spcAft>
              <a:buNone/>
            </a:pPr>
            <a:endParaRPr sz="1700" b="1"/>
          </a:p>
        </p:txBody>
      </p:sp>
      <p:pic>
        <p:nvPicPr>
          <p:cNvPr id="273" name="Google Shape;273;p20" title="noisy_image_1.png"/>
          <p:cNvPicPr preferRelativeResize="0"/>
          <p:nvPr/>
        </p:nvPicPr>
        <p:blipFill rotWithShape="1">
          <a:blip r:embed="rId8">
            <a:alphaModFix/>
          </a:blip>
          <a:srcRect l="377" r="377"/>
          <a:stretch/>
        </p:blipFill>
        <p:spPr>
          <a:xfrm flipH="1">
            <a:off x="6214286" y="3326814"/>
            <a:ext cx="851001" cy="857496"/>
          </a:xfrm>
          <a:prstGeom prst="rect">
            <a:avLst/>
          </a:prstGeom>
          <a:noFill/>
          <a:ln w="19050" cap="flat" cmpd="sng">
            <a:solidFill>
              <a:srgbClr val="00FF00"/>
            </a:solidFill>
            <a:prstDash val="solid"/>
            <a:round/>
            <a:headEnd type="none" w="sm" len="sm"/>
            <a:tailEnd type="none" w="sm" len="sm"/>
          </a:ln>
        </p:spPr>
      </p:pic>
      <p:sp>
        <p:nvSpPr>
          <p:cNvPr id="274" name="Google Shape;274;p20"/>
          <p:cNvSpPr/>
          <p:nvPr/>
        </p:nvSpPr>
        <p:spPr>
          <a:xfrm rot="5400000">
            <a:off x="6728841" y="2689487"/>
            <a:ext cx="159600" cy="378000"/>
          </a:xfrm>
          <a:prstGeom prst="rightArrow">
            <a:avLst>
              <a:gd name="adj1" fmla="val 50000"/>
              <a:gd name="adj2" fmla="val 50000"/>
            </a:avLst>
          </a:prstGeom>
          <a:solidFill>
            <a:srgbClr val="073763"/>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pic>
        <p:nvPicPr>
          <p:cNvPr id="275" name="Google Shape;275;p20"/>
          <p:cNvPicPr preferRelativeResize="0"/>
          <p:nvPr/>
        </p:nvPicPr>
        <p:blipFill>
          <a:blip r:embed="rId9">
            <a:alphaModFix/>
          </a:blip>
          <a:stretch>
            <a:fillRect/>
          </a:stretch>
        </p:blipFill>
        <p:spPr>
          <a:xfrm>
            <a:off x="7105336" y="3431005"/>
            <a:ext cx="307077" cy="392719"/>
          </a:xfrm>
          <a:prstGeom prst="rect">
            <a:avLst/>
          </a:prstGeom>
          <a:noFill/>
          <a:ln>
            <a:noFill/>
          </a:ln>
        </p:spPr>
      </p:pic>
      <p:pic>
        <p:nvPicPr>
          <p:cNvPr id="276" name="Google Shape;276;p20"/>
          <p:cNvPicPr preferRelativeResize="0"/>
          <p:nvPr/>
        </p:nvPicPr>
        <p:blipFill>
          <a:blip r:embed="rId10">
            <a:alphaModFix/>
          </a:blip>
          <a:stretch>
            <a:fillRect/>
          </a:stretch>
        </p:blipFill>
        <p:spPr>
          <a:xfrm>
            <a:off x="6792246" y="3826266"/>
            <a:ext cx="580687" cy="907936"/>
          </a:xfrm>
          <a:prstGeom prst="rect">
            <a:avLst/>
          </a:prstGeom>
          <a:noFill/>
          <a:ln>
            <a:noFill/>
          </a:ln>
        </p:spPr>
      </p:pic>
      <p:sp>
        <p:nvSpPr>
          <p:cNvPr id="277" name="Google Shape;277;p20"/>
          <p:cNvSpPr txBox="1"/>
          <p:nvPr/>
        </p:nvSpPr>
        <p:spPr>
          <a:xfrm>
            <a:off x="6200007" y="3057389"/>
            <a:ext cx="1214400" cy="2229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900" b="1"/>
              <a:t>Radon transform</a:t>
            </a:r>
            <a:endParaRPr sz="900" b="1"/>
          </a:p>
        </p:txBody>
      </p:sp>
      <p:sp>
        <p:nvSpPr>
          <p:cNvPr id="278" name="Google Shape;278;p20"/>
          <p:cNvSpPr txBox="1"/>
          <p:nvPr/>
        </p:nvSpPr>
        <p:spPr>
          <a:xfrm>
            <a:off x="4205766" y="3095494"/>
            <a:ext cx="1676100" cy="334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a:t>k-space from generated image</a:t>
            </a:r>
            <a:endParaRPr sz="1300"/>
          </a:p>
        </p:txBody>
      </p:sp>
      <p:sp>
        <p:nvSpPr>
          <p:cNvPr id="279" name="Google Shape;279;p20"/>
          <p:cNvSpPr/>
          <p:nvPr/>
        </p:nvSpPr>
        <p:spPr>
          <a:xfrm rot="10800000">
            <a:off x="5751998" y="3914190"/>
            <a:ext cx="157500" cy="382800"/>
          </a:xfrm>
          <a:prstGeom prst="rightArrow">
            <a:avLst>
              <a:gd name="adj1" fmla="val 50000"/>
              <a:gd name="adj2" fmla="val 50000"/>
            </a:avLst>
          </a:prstGeom>
          <a:solidFill>
            <a:srgbClr val="073763"/>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pic>
        <p:nvPicPr>
          <p:cNvPr id="280" name="Google Shape;280;p20"/>
          <p:cNvPicPr preferRelativeResize="0"/>
          <p:nvPr/>
        </p:nvPicPr>
        <p:blipFill>
          <a:blip r:embed="rId11">
            <a:alphaModFix/>
          </a:blip>
          <a:stretch>
            <a:fillRect/>
          </a:stretch>
        </p:blipFill>
        <p:spPr>
          <a:xfrm>
            <a:off x="5694212" y="3640781"/>
            <a:ext cx="277653" cy="229551"/>
          </a:xfrm>
          <a:prstGeom prst="rect">
            <a:avLst/>
          </a:prstGeom>
          <a:noFill/>
          <a:ln>
            <a:noFill/>
          </a:ln>
        </p:spPr>
      </p:pic>
      <p:cxnSp>
        <p:nvCxnSpPr>
          <p:cNvPr id="281" name="Google Shape;281;p20"/>
          <p:cNvCxnSpPr/>
          <p:nvPr/>
        </p:nvCxnSpPr>
        <p:spPr>
          <a:xfrm>
            <a:off x="5033295" y="3570071"/>
            <a:ext cx="31500" cy="1067100"/>
          </a:xfrm>
          <a:prstGeom prst="straightConnector1">
            <a:avLst/>
          </a:prstGeom>
          <a:noFill/>
          <a:ln w="28575" cap="flat" cmpd="sng">
            <a:solidFill>
              <a:srgbClr val="000000"/>
            </a:solidFill>
            <a:prstDash val="solid"/>
            <a:round/>
            <a:headEnd type="triangle" w="med" len="med"/>
            <a:tailEnd type="triangle" w="med" len="med"/>
          </a:ln>
        </p:spPr>
      </p:cxnSp>
      <p:cxnSp>
        <p:nvCxnSpPr>
          <p:cNvPr id="282" name="Google Shape;282;p20"/>
          <p:cNvCxnSpPr/>
          <p:nvPr/>
        </p:nvCxnSpPr>
        <p:spPr>
          <a:xfrm>
            <a:off x="4548567" y="4102755"/>
            <a:ext cx="993300" cy="0"/>
          </a:xfrm>
          <a:prstGeom prst="straightConnector1">
            <a:avLst/>
          </a:prstGeom>
          <a:noFill/>
          <a:ln w="28575" cap="flat" cmpd="sng">
            <a:solidFill>
              <a:srgbClr val="000000"/>
            </a:solidFill>
            <a:prstDash val="solid"/>
            <a:round/>
            <a:headEnd type="triangle" w="med" len="med"/>
            <a:tailEnd type="triangle" w="med" len="med"/>
          </a:ln>
        </p:spPr>
      </p:cxnSp>
      <p:cxnSp>
        <p:nvCxnSpPr>
          <p:cNvPr id="283" name="Google Shape;283;p20"/>
          <p:cNvCxnSpPr/>
          <p:nvPr/>
        </p:nvCxnSpPr>
        <p:spPr>
          <a:xfrm rot="2700000">
            <a:off x="5038478" y="3733605"/>
            <a:ext cx="22486" cy="744859"/>
          </a:xfrm>
          <a:prstGeom prst="straightConnector1">
            <a:avLst/>
          </a:prstGeom>
          <a:noFill/>
          <a:ln w="38100" cap="flat" cmpd="sng">
            <a:solidFill>
              <a:srgbClr val="FF0000"/>
            </a:solidFill>
            <a:prstDash val="solid"/>
            <a:round/>
            <a:headEnd type="none" w="med" len="med"/>
            <a:tailEnd type="none" w="med" len="med"/>
          </a:ln>
        </p:spPr>
      </p:cxnSp>
      <p:sp>
        <p:nvSpPr>
          <p:cNvPr id="284" name="Google Shape;284;p20"/>
          <p:cNvSpPr txBox="1"/>
          <p:nvPr/>
        </p:nvSpPr>
        <p:spPr>
          <a:xfrm>
            <a:off x="4930369" y="3335794"/>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y</a:t>
            </a:r>
            <a:endParaRPr sz="1300" b="1" baseline="-25000">
              <a:solidFill>
                <a:schemeClr val="dk1"/>
              </a:solidFill>
              <a:latin typeface="Calibri"/>
              <a:ea typeface="Calibri"/>
              <a:cs typeface="Calibri"/>
              <a:sym typeface="Calibri"/>
            </a:endParaRPr>
          </a:p>
        </p:txBody>
      </p:sp>
      <p:sp>
        <p:nvSpPr>
          <p:cNvPr id="285" name="Google Shape;285;p20"/>
          <p:cNvSpPr txBox="1"/>
          <p:nvPr/>
        </p:nvSpPr>
        <p:spPr>
          <a:xfrm>
            <a:off x="5375006" y="3786338"/>
            <a:ext cx="414300" cy="418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300" b="1">
                <a:solidFill>
                  <a:schemeClr val="dk1"/>
                </a:solidFill>
                <a:latin typeface="Calibri"/>
                <a:ea typeface="Calibri"/>
                <a:cs typeface="Calibri"/>
                <a:sym typeface="Calibri"/>
              </a:rPr>
              <a:t>k</a:t>
            </a:r>
            <a:r>
              <a:rPr lang="en-US" sz="1300" b="1" baseline="-25000">
                <a:solidFill>
                  <a:schemeClr val="dk1"/>
                </a:solidFill>
                <a:latin typeface="Calibri"/>
                <a:ea typeface="Calibri"/>
                <a:cs typeface="Calibri"/>
                <a:sym typeface="Calibri"/>
              </a:rPr>
              <a:t>x</a:t>
            </a:r>
            <a:endParaRPr sz="1300" b="1" baseline="-25000">
              <a:solidFill>
                <a:schemeClr val="dk1"/>
              </a:solidFill>
              <a:latin typeface="Calibri"/>
              <a:ea typeface="Calibri"/>
              <a:cs typeface="Calibri"/>
              <a:sym typeface="Calibri"/>
            </a:endParaRPr>
          </a:p>
        </p:txBody>
      </p:sp>
      <p:sp>
        <p:nvSpPr>
          <p:cNvPr id="286" name="Google Shape;286;p20"/>
          <p:cNvSpPr/>
          <p:nvPr/>
        </p:nvSpPr>
        <p:spPr>
          <a:xfrm rot="10800000">
            <a:off x="4226175" y="3914190"/>
            <a:ext cx="157500" cy="382800"/>
          </a:xfrm>
          <a:prstGeom prst="rightArrow">
            <a:avLst>
              <a:gd name="adj1" fmla="val 50000"/>
              <a:gd name="adj2" fmla="val 50000"/>
            </a:avLst>
          </a:prstGeom>
          <a:solidFill>
            <a:srgbClr val="073763"/>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sp>
        <p:nvSpPr>
          <p:cNvPr id="287" name="Google Shape;287;p20"/>
          <p:cNvSpPr/>
          <p:nvPr/>
        </p:nvSpPr>
        <p:spPr>
          <a:xfrm>
            <a:off x="2924375" y="3911896"/>
            <a:ext cx="157500" cy="382800"/>
          </a:xfrm>
          <a:prstGeom prst="rightArrow">
            <a:avLst>
              <a:gd name="adj1" fmla="val 50000"/>
              <a:gd name="adj2" fmla="val 50000"/>
            </a:avLst>
          </a:prstGeom>
          <a:solidFill>
            <a:srgbClr val="073763"/>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pic>
        <p:nvPicPr>
          <p:cNvPr id="288" name="Google Shape;288;p20"/>
          <p:cNvPicPr preferRelativeResize="0"/>
          <p:nvPr/>
        </p:nvPicPr>
        <p:blipFill>
          <a:blip r:embed="rId12">
            <a:alphaModFix/>
          </a:blip>
          <a:stretch>
            <a:fillRect/>
          </a:stretch>
        </p:blipFill>
        <p:spPr>
          <a:xfrm>
            <a:off x="3133409" y="3695870"/>
            <a:ext cx="1041232" cy="817143"/>
          </a:xfrm>
          <a:prstGeom prst="rect">
            <a:avLst/>
          </a:prstGeom>
          <a:noFill/>
          <a:ln>
            <a:noFill/>
          </a:ln>
        </p:spPr>
      </p:pic>
      <p:cxnSp>
        <p:nvCxnSpPr>
          <p:cNvPr id="289" name="Google Shape;289;p20"/>
          <p:cNvCxnSpPr>
            <a:stCxn id="288" idx="0"/>
            <a:endCxn id="247" idx="2"/>
          </p:cNvCxnSpPr>
          <p:nvPr/>
        </p:nvCxnSpPr>
        <p:spPr>
          <a:xfrm rot="-5400000">
            <a:off x="3682525" y="2709770"/>
            <a:ext cx="957600" cy="1014600"/>
          </a:xfrm>
          <a:prstGeom prst="curvedConnector3">
            <a:avLst>
              <a:gd name="adj1" fmla="val 50000"/>
            </a:avLst>
          </a:prstGeom>
          <a:noFill/>
          <a:ln w="28575" cap="flat" cmpd="sng">
            <a:solidFill>
              <a:srgbClr val="000000"/>
            </a:solidFill>
            <a:prstDash val="solid"/>
            <a:round/>
            <a:headEnd type="none" w="med" len="med"/>
            <a:tailEnd type="triangle" w="med" len="med"/>
          </a:ln>
        </p:spPr>
      </p:cxnSp>
      <p:sp>
        <p:nvSpPr>
          <p:cNvPr id="290" name="Google Shape;290;p20"/>
          <p:cNvSpPr/>
          <p:nvPr/>
        </p:nvSpPr>
        <p:spPr>
          <a:xfrm>
            <a:off x="2329625" y="1814944"/>
            <a:ext cx="130800" cy="188100"/>
          </a:xfrm>
          <a:prstGeom prst="downArrow">
            <a:avLst>
              <a:gd name="adj1" fmla="val 50000"/>
              <a:gd name="adj2" fmla="val 50000"/>
            </a:avLst>
          </a:prstGeom>
          <a:solidFill>
            <a:srgbClr val="00FF00"/>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pic>
        <p:nvPicPr>
          <p:cNvPr id="291" name="Google Shape;291;p20" title="image_0.png"/>
          <p:cNvPicPr preferRelativeResize="0"/>
          <p:nvPr/>
        </p:nvPicPr>
        <p:blipFill rotWithShape="1">
          <a:blip r:embed="rId13">
            <a:alphaModFix/>
          </a:blip>
          <a:srcRect l="377" r="377"/>
          <a:stretch/>
        </p:blipFill>
        <p:spPr>
          <a:xfrm flipH="1">
            <a:off x="6214286" y="3326814"/>
            <a:ext cx="851001" cy="857496"/>
          </a:xfrm>
          <a:prstGeom prst="rect">
            <a:avLst/>
          </a:prstGeom>
          <a:noFill/>
          <a:ln w="19050" cap="flat" cmpd="sng">
            <a:solidFill>
              <a:srgbClr val="FF9900"/>
            </a:solidFill>
            <a:prstDash val="solid"/>
            <a:round/>
            <a:headEnd type="none" w="sm" len="sm"/>
            <a:tailEnd type="none" w="sm" len="sm"/>
          </a:ln>
        </p:spPr>
      </p:pic>
      <p:pic>
        <p:nvPicPr>
          <p:cNvPr id="292" name="Google Shape;292;p20" title="image_0.png"/>
          <p:cNvPicPr preferRelativeResize="0"/>
          <p:nvPr/>
        </p:nvPicPr>
        <p:blipFill rotWithShape="1">
          <a:blip r:embed="rId14">
            <a:alphaModFix/>
          </a:blip>
          <a:srcRect l="377" r="377"/>
          <a:stretch/>
        </p:blipFill>
        <p:spPr>
          <a:xfrm flipH="1">
            <a:off x="6311838" y="1697114"/>
            <a:ext cx="989439" cy="996967"/>
          </a:xfrm>
          <a:prstGeom prst="rect">
            <a:avLst/>
          </a:prstGeom>
          <a:noFill/>
          <a:ln w="19050" cap="flat" cmpd="sng">
            <a:solidFill>
              <a:srgbClr val="FF9900"/>
            </a:solidFill>
            <a:prstDash val="solid"/>
            <a:round/>
            <a:headEnd type="none" w="sm" len="sm"/>
            <a:tailEnd type="none" w="sm" len="sm"/>
          </a:ln>
        </p:spPr>
      </p:pic>
      <p:pic>
        <p:nvPicPr>
          <p:cNvPr id="293" name="Google Shape;293;p20" title="noisy_image_resized_1.png"/>
          <p:cNvPicPr preferRelativeResize="0"/>
          <p:nvPr/>
        </p:nvPicPr>
        <p:blipFill rotWithShape="1">
          <a:blip r:embed="rId15">
            <a:alphaModFix/>
          </a:blip>
          <a:srcRect l="961" r="961"/>
          <a:stretch/>
        </p:blipFill>
        <p:spPr>
          <a:xfrm>
            <a:off x="4510755" y="2027162"/>
            <a:ext cx="356817" cy="363819"/>
          </a:xfrm>
          <a:prstGeom prst="rect">
            <a:avLst/>
          </a:prstGeom>
          <a:noFill/>
          <a:ln w="19050" cap="flat" cmpd="sng">
            <a:solidFill>
              <a:srgbClr val="FF9900"/>
            </a:solidFill>
            <a:prstDash val="solid"/>
            <a:round/>
            <a:headEnd type="none" w="sm" len="sm"/>
            <a:tailEnd type="none" w="sm" len="sm"/>
          </a:ln>
        </p:spPr>
      </p:pic>
      <p:sp>
        <p:nvSpPr>
          <p:cNvPr id="294" name="Google Shape;294;p20"/>
          <p:cNvSpPr/>
          <p:nvPr/>
        </p:nvSpPr>
        <p:spPr>
          <a:xfrm>
            <a:off x="2171469" y="2100356"/>
            <a:ext cx="130800" cy="188100"/>
          </a:xfrm>
          <a:prstGeom prst="downArrow">
            <a:avLst>
              <a:gd name="adj1" fmla="val 50000"/>
              <a:gd name="adj2" fmla="val 50000"/>
            </a:avLst>
          </a:prstGeom>
          <a:solidFill>
            <a:srgbClr val="FF9900"/>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cxnSp>
        <p:nvCxnSpPr>
          <p:cNvPr id="295" name="Google Shape;295;p20"/>
          <p:cNvCxnSpPr/>
          <p:nvPr/>
        </p:nvCxnSpPr>
        <p:spPr>
          <a:xfrm rot="2700000">
            <a:off x="2123828" y="3733605"/>
            <a:ext cx="22486" cy="744859"/>
          </a:xfrm>
          <a:prstGeom prst="straightConnector1">
            <a:avLst/>
          </a:prstGeom>
          <a:noFill/>
          <a:ln w="38100" cap="flat" cmpd="sng">
            <a:solidFill>
              <a:srgbClr val="00FF00"/>
            </a:solidFill>
            <a:prstDash val="solid"/>
            <a:round/>
            <a:headEnd type="none" w="med" len="med"/>
            <a:tailEnd type="none" w="med" len="med"/>
          </a:ln>
        </p:spPr>
      </p:cxnSp>
      <p:cxnSp>
        <p:nvCxnSpPr>
          <p:cNvPr id="296" name="Google Shape;296;p20"/>
          <p:cNvCxnSpPr/>
          <p:nvPr/>
        </p:nvCxnSpPr>
        <p:spPr>
          <a:xfrm rot="7494150" flipH="1">
            <a:off x="2125222" y="3720533"/>
            <a:ext cx="15729" cy="753253"/>
          </a:xfrm>
          <a:prstGeom prst="straightConnector1">
            <a:avLst/>
          </a:prstGeom>
          <a:noFill/>
          <a:ln w="28575" cap="flat" cmpd="sng">
            <a:solidFill>
              <a:srgbClr val="FF9900"/>
            </a:solidFill>
            <a:prstDash val="solid"/>
            <a:round/>
            <a:headEnd type="none" w="med" len="med"/>
            <a:tailEnd type="none" w="med" len="med"/>
          </a:ln>
        </p:spPr>
      </p:cxnSp>
      <p:cxnSp>
        <p:nvCxnSpPr>
          <p:cNvPr id="297" name="Google Shape;297;p20"/>
          <p:cNvCxnSpPr/>
          <p:nvPr/>
        </p:nvCxnSpPr>
        <p:spPr>
          <a:xfrm rot="10800000" flipH="1">
            <a:off x="2129198" y="3720032"/>
            <a:ext cx="15900" cy="750821"/>
          </a:xfrm>
          <a:prstGeom prst="straightConnector1">
            <a:avLst/>
          </a:prstGeom>
          <a:noFill/>
          <a:ln w="28575" cap="flat" cmpd="sng">
            <a:solidFill>
              <a:srgbClr val="FF9900"/>
            </a:solidFill>
            <a:prstDash val="solid"/>
            <a:round/>
            <a:headEnd type="none" w="med" len="med"/>
            <a:tailEnd type="none" w="med" len="med"/>
          </a:ln>
        </p:spPr>
      </p:cxnSp>
      <p:cxnSp>
        <p:nvCxnSpPr>
          <p:cNvPr id="298" name="Google Shape;298;p20"/>
          <p:cNvCxnSpPr/>
          <p:nvPr/>
        </p:nvCxnSpPr>
        <p:spPr>
          <a:xfrm rot="-5400000" flipH="1">
            <a:off x="2122035" y="3731389"/>
            <a:ext cx="15900" cy="737950"/>
          </a:xfrm>
          <a:prstGeom prst="straightConnector1">
            <a:avLst/>
          </a:prstGeom>
          <a:noFill/>
          <a:ln w="28575" cap="flat" cmpd="sng">
            <a:solidFill>
              <a:srgbClr val="FF9900"/>
            </a:solidFill>
            <a:prstDash val="solid"/>
            <a:round/>
            <a:headEnd type="none" w="med" len="med"/>
            <a:tailEnd type="none" w="med" len="med"/>
          </a:ln>
        </p:spPr>
      </p:cxnSp>
      <p:cxnSp>
        <p:nvCxnSpPr>
          <p:cNvPr id="299" name="Google Shape;299;p20"/>
          <p:cNvCxnSpPr/>
          <p:nvPr/>
        </p:nvCxnSpPr>
        <p:spPr>
          <a:xfrm rot="-5400000">
            <a:off x="2124950" y="3736641"/>
            <a:ext cx="15600" cy="724438"/>
          </a:xfrm>
          <a:prstGeom prst="straightConnector1">
            <a:avLst/>
          </a:prstGeom>
          <a:noFill/>
          <a:ln w="28575" cap="flat" cmpd="sng">
            <a:solidFill>
              <a:srgbClr val="FF9900"/>
            </a:solidFill>
            <a:prstDash val="solid"/>
            <a:round/>
            <a:headEnd type="none" w="med" len="med"/>
            <a:tailEnd type="none" w="med" len="med"/>
          </a:ln>
        </p:spPr>
      </p:cxnSp>
      <p:sp>
        <p:nvSpPr>
          <p:cNvPr id="300" name="Google Shape;300;p20"/>
          <p:cNvSpPr/>
          <p:nvPr/>
        </p:nvSpPr>
        <p:spPr>
          <a:xfrm>
            <a:off x="2314700" y="2298563"/>
            <a:ext cx="130800" cy="188100"/>
          </a:xfrm>
          <a:prstGeom prst="downArrow">
            <a:avLst>
              <a:gd name="adj1" fmla="val 50000"/>
              <a:gd name="adj2" fmla="val 50000"/>
            </a:avLst>
          </a:prstGeom>
          <a:solidFill>
            <a:srgbClr val="4A86E8"/>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cxnSp>
        <p:nvCxnSpPr>
          <p:cNvPr id="301" name="Google Shape;301;p20"/>
          <p:cNvCxnSpPr/>
          <p:nvPr/>
        </p:nvCxnSpPr>
        <p:spPr>
          <a:xfrm>
            <a:off x="2124394" y="3720664"/>
            <a:ext cx="15900" cy="753064"/>
          </a:xfrm>
          <a:prstGeom prst="straightConnector1">
            <a:avLst/>
          </a:prstGeom>
          <a:noFill/>
          <a:ln w="28575" cap="flat" cmpd="sng">
            <a:solidFill>
              <a:srgbClr val="4A86E8"/>
            </a:solidFill>
            <a:prstDash val="solid"/>
            <a:round/>
            <a:headEnd type="none" w="med" len="med"/>
            <a:tailEnd type="none" w="med" len="med"/>
          </a:ln>
        </p:spPr>
      </p:cxnSp>
      <p:cxnSp>
        <p:nvCxnSpPr>
          <p:cNvPr id="302" name="Google Shape;302;p20"/>
          <p:cNvCxnSpPr/>
          <p:nvPr/>
        </p:nvCxnSpPr>
        <p:spPr>
          <a:xfrm rot="10800000">
            <a:off x="2120703" y="3720086"/>
            <a:ext cx="15600" cy="750714"/>
          </a:xfrm>
          <a:prstGeom prst="straightConnector1">
            <a:avLst/>
          </a:prstGeom>
          <a:noFill/>
          <a:ln w="28575" cap="flat" cmpd="sng">
            <a:solidFill>
              <a:srgbClr val="4A86E8"/>
            </a:solidFill>
            <a:prstDash val="solid"/>
            <a:round/>
            <a:headEnd type="none" w="med" len="med"/>
            <a:tailEnd type="none" w="med" len="med"/>
          </a:ln>
        </p:spPr>
      </p:cxnSp>
      <p:cxnSp>
        <p:nvCxnSpPr>
          <p:cNvPr id="303" name="Google Shape;303;p20"/>
          <p:cNvCxnSpPr/>
          <p:nvPr/>
        </p:nvCxnSpPr>
        <p:spPr>
          <a:xfrm rot="5400000">
            <a:off x="2127415" y="3731389"/>
            <a:ext cx="15900" cy="737950"/>
          </a:xfrm>
          <a:prstGeom prst="straightConnector1">
            <a:avLst/>
          </a:prstGeom>
          <a:noFill/>
          <a:ln w="28575" cap="flat" cmpd="sng">
            <a:solidFill>
              <a:srgbClr val="4A86E8"/>
            </a:solidFill>
            <a:prstDash val="solid"/>
            <a:round/>
            <a:headEnd type="none" w="med" len="med"/>
            <a:tailEnd type="none" w="med" len="med"/>
          </a:ln>
        </p:spPr>
      </p:cxnSp>
      <p:cxnSp>
        <p:nvCxnSpPr>
          <p:cNvPr id="304" name="Google Shape;304;p20"/>
          <p:cNvCxnSpPr/>
          <p:nvPr/>
        </p:nvCxnSpPr>
        <p:spPr>
          <a:xfrm rot="3342787">
            <a:off x="2125098" y="3720533"/>
            <a:ext cx="15976" cy="753253"/>
          </a:xfrm>
          <a:prstGeom prst="straightConnector1">
            <a:avLst/>
          </a:prstGeom>
          <a:noFill/>
          <a:ln w="28575" cap="flat" cmpd="sng">
            <a:solidFill>
              <a:srgbClr val="4A86E8"/>
            </a:solidFill>
            <a:prstDash val="solid"/>
            <a:round/>
            <a:headEnd type="none" w="med" len="med"/>
            <a:tailEnd type="none" w="med" len="med"/>
          </a:ln>
        </p:spPr>
      </p:cxnSp>
      <p:pic>
        <p:nvPicPr>
          <p:cNvPr id="305" name="Google Shape;305;p20" title="image_10.png"/>
          <p:cNvPicPr preferRelativeResize="0"/>
          <p:nvPr/>
        </p:nvPicPr>
        <p:blipFill rotWithShape="1">
          <a:blip r:embed="rId16">
            <a:alphaModFix/>
          </a:blip>
          <a:srcRect l="377" r="377"/>
          <a:stretch/>
        </p:blipFill>
        <p:spPr>
          <a:xfrm flipH="1">
            <a:off x="6214286" y="3326814"/>
            <a:ext cx="851001" cy="857496"/>
          </a:xfrm>
          <a:prstGeom prst="rect">
            <a:avLst/>
          </a:prstGeom>
          <a:noFill/>
          <a:ln w="19050" cap="flat" cmpd="sng">
            <a:solidFill>
              <a:srgbClr val="4A86E8"/>
            </a:solidFill>
            <a:prstDash val="solid"/>
            <a:round/>
            <a:headEnd type="none" w="sm" len="sm"/>
            <a:tailEnd type="none" w="sm" len="sm"/>
          </a:ln>
        </p:spPr>
      </p:pic>
      <p:pic>
        <p:nvPicPr>
          <p:cNvPr id="306" name="Google Shape;306;p20" title="image_10.png"/>
          <p:cNvPicPr preferRelativeResize="0"/>
          <p:nvPr/>
        </p:nvPicPr>
        <p:blipFill rotWithShape="1">
          <a:blip r:embed="rId16">
            <a:alphaModFix/>
          </a:blip>
          <a:srcRect l="377" r="377"/>
          <a:stretch/>
        </p:blipFill>
        <p:spPr>
          <a:xfrm flipH="1">
            <a:off x="6311838" y="1697114"/>
            <a:ext cx="989439" cy="996967"/>
          </a:xfrm>
          <a:prstGeom prst="rect">
            <a:avLst/>
          </a:prstGeom>
          <a:noFill/>
          <a:ln w="19050" cap="flat" cmpd="sng">
            <a:solidFill>
              <a:srgbClr val="4A86E8"/>
            </a:solidFill>
            <a:prstDash val="solid"/>
            <a:round/>
            <a:headEnd type="none" w="sm" len="sm"/>
            <a:tailEnd type="none" w="sm" len="sm"/>
          </a:ln>
        </p:spPr>
      </p:pic>
      <p:pic>
        <p:nvPicPr>
          <p:cNvPr id="307" name="Google Shape;307;p20" title="noise_image_1.png"/>
          <p:cNvPicPr preferRelativeResize="0"/>
          <p:nvPr/>
        </p:nvPicPr>
        <p:blipFill rotWithShape="1">
          <a:blip r:embed="rId17">
            <a:alphaModFix/>
          </a:blip>
          <a:srcRect l="961" r="961"/>
          <a:stretch/>
        </p:blipFill>
        <p:spPr>
          <a:xfrm>
            <a:off x="4510755" y="2027162"/>
            <a:ext cx="356817" cy="363820"/>
          </a:xfrm>
          <a:prstGeom prst="rect">
            <a:avLst/>
          </a:prstGeom>
          <a:noFill/>
          <a:ln w="19050" cap="flat" cmpd="sng">
            <a:solidFill>
              <a:srgbClr val="4A86E8"/>
            </a:solidFill>
            <a:prstDash val="solid"/>
            <a:round/>
            <a:headEnd type="none" w="sm" len="sm"/>
            <a:tailEnd type="none" w="sm" len="sm"/>
          </a:ln>
        </p:spPr>
      </p:pic>
      <p:sp>
        <p:nvSpPr>
          <p:cNvPr id="308" name="Google Shape;308;p20"/>
          <p:cNvSpPr/>
          <p:nvPr/>
        </p:nvSpPr>
        <p:spPr>
          <a:xfrm>
            <a:off x="2015713" y="1851488"/>
            <a:ext cx="130800" cy="188100"/>
          </a:xfrm>
          <a:prstGeom prst="downArrow">
            <a:avLst>
              <a:gd name="adj1" fmla="val 50000"/>
              <a:gd name="adj2" fmla="val 50000"/>
            </a:avLst>
          </a:prstGeom>
          <a:solidFill>
            <a:srgbClr val="00FF00"/>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cxnSp>
        <p:nvCxnSpPr>
          <p:cNvPr id="309" name="Google Shape;309;p20"/>
          <p:cNvCxnSpPr/>
          <p:nvPr/>
        </p:nvCxnSpPr>
        <p:spPr>
          <a:xfrm rot="5400000" flipH="1">
            <a:off x="2124950" y="3736781"/>
            <a:ext cx="15600" cy="724157"/>
          </a:xfrm>
          <a:prstGeom prst="straightConnector1">
            <a:avLst/>
          </a:prstGeom>
          <a:noFill/>
          <a:ln w="28575" cap="flat" cmpd="sng">
            <a:solidFill>
              <a:srgbClr val="00FF00"/>
            </a:solidFill>
            <a:prstDash val="solid"/>
            <a:round/>
            <a:headEnd type="none" w="med" len="med"/>
            <a:tailEnd type="none" w="med" len="med"/>
          </a:ln>
        </p:spPr>
      </p:cxnSp>
      <p:cxnSp>
        <p:nvCxnSpPr>
          <p:cNvPr id="310" name="Google Shape;310;p20"/>
          <p:cNvCxnSpPr/>
          <p:nvPr/>
        </p:nvCxnSpPr>
        <p:spPr>
          <a:xfrm rot="7780070">
            <a:off x="2119834" y="3725495"/>
            <a:ext cx="15979" cy="752883"/>
          </a:xfrm>
          <a:prstGeom prst="straightConnector1">
            <a:avLst/>
          </a:prstGeom>
          <a:noFill/>
          <a:ln w="28575" cap="flat" cmpd="sng">
            <a:solidFill>
              <a:srgbClr val="00FF00"/>
            </a:solidFill>
            <a:prstDash val="solid"/>
            <a:round/>
            <a:headEnd type="none" w="med" len="med"/>
            <a:tailEnd type="none" w="med" len="med"/>
          </a:ln>
        </p:spPr>
      </p:cxnSp>
      <p:cxnSp>
        <p:nvCxnSpPr>
          <p:cNvPr id="311" name="Google Shape;311;p20"/>
          <p:cNvCxnSpPr/>
          <p:nvPr/>
        </p:nvCxnSpPr>
        <p:spPr>
          <a:xfrm rot="2421872" flipH="1">
            <a:off x="2119081" y="3729026"/>
            <a:ext cx="15749" cy="738177"/>
          </a:xfrm>
          <a:prstGeom prst="straightConnector1">
            <a:avLst/>
          </a:prstGeom>
          <a:noFill/>
          <a:ln w="28575" cap="flat" cmpd="sng">
            <a:solidFill>
              <a:srgbClr val="00FF00"/>
            </a:solidFill>
            <a:prstDash val="solid"/>
            <a:round/>
            <a:headEnd type="none" w="med" len="med"/>
            <a:tailEnd type="none" w="med" len="med"/>
          </a:ln>
        </p:spPr>
      </p:cxnSp>
      <p:pic>
        <p:nvPicPr>
          <p:cNvPr id="312" name="Google Shape;312;p20" title="image_15.png"/>
          <p:cNvPicPr preferRelativeResize="0"/>
          <p:nvPr/>
        </p:nvPicPr>
        <p:blipFill rotWithShape="1">
          <a:blip r:embed="rId18">
            <a:alphaModFix/>
          </a:blip>
          <a:srcRect l="377" r="377"/>
          <a:stretch/>
        </p:blipFill>
        <p:spPr>
          <a:xfrm flipH="1">
            <a:off x="6214286" y="3326814"/>
            <a:ext cx="851001" cy="857496"/>
          </a:xfrm>
          <a:prstGeom prst="rect">
            <a:avLst/>
          </a:prstGeom>
          <a:noFill/>
          <a:ln w="19050" cap="flat" cmpd="sng">
            <a:solidFill>
              <a:srgbClr val="00FF00"/>
            </a:solidFill>
            <a:prstDash val="solid"/>
            <a:round/>
            <a:headEnd type="none" w="sm" len="sm"/>
            <a:tailEnd type="none" w="sm" len="sm"/>
          </a:ln>
        </p:spPr>
      </p:pic>
      <p:pic>
        <p:nvPicPr>
          <p:cNvPr id="313" name="Google Shape;313;p20" title="image_15.png"/>
          <p:cNvPicPr preferRelativeResize="0"/>
          <p:nvPr/>
        </p:nvPicPr>
        <p:blipFill rotWithShape="1">
          <a:blip r:embed="rId18">
            <a:alphaModFix/>
          </a:blip>
          <a:srcRect l="377" r="377"/>
          <a:stretch/>
        </p:blipFill>
        <p:spPr>
          <a:xfrm flipH="1">
            <a:off x="6311838" y="1697114"/>
            <a:ext cx="989439" cy="996967"/>
          </a:xfrm>
          <a:prstGeom prst="rect">
            <a:avLst/>
          </a:prstGeom>
          <a:noFill/>
          <a:ln w="19050" cap="flat" cmpd="sng">
            <a:solidFill>
              <a:srgbClr val="00FF00"/>
            </a:solidFill>
            <a:prstDash val="solid"/>
            <a:round/>
            <a:headEnd type="none" w="sm" len="sm"/>
            <a:tailEnd type="none" w="sm" len="sm"/>
          </a:ln>
        </p:spPr>
      </p:pic>
      <p:pic>
        <p:nvPicPr>
          <p:cNvPr id="314" name="Google Shape;314;p20" title="noise_image_5.png"/>
          <p:cNvPicPr preferRelativeResize="0"/>
          <p:nvPr/>
        </p:nvPicPr>
        <p:blipFill rotWithShape="1">
          <a:blip r:embed="rId19">
            <a:alphaModFix/>
          </a:blip>
          <a:srcRect l="961" r="961"/>
          <a:stretch/>
        </p:blipFill>
        <p:spPr>
          <a:xfrm>
            <a:off x="4510755" y="2027162"/>
            <a:ext cx="356817" cy="363820"/>
          </a:xfrm>
          <a:prstGeom prst="rect">
            <a:avLst/>
          </a:prstGeom>
          <a:noFill/>
          <a:ln w="19050" cap="flat" cmpd="sng">
            <a:solidFill>
              <a:srgbClr val="00FF00"/>
            </a:solidFill>
            <a:prstDash val="solid"/>
            <a:round/>
            <a:headEnd type="none" w="sm" len="sm"/>
            <a:tailEnd type="none" w="sm" len="sm"/>
          </a:ln>
        </p:spPr>
      </p:pic>
      <p:pic>
        <p:nvPicPr>
          <p:cNvPr id="315" name="Google Shape;315;p20" title="image_4.png"/>
          <p:cNvPicPr preferRelativeResize="0"/>
          <p:nvPr/>
        </p:nvPicPr>
        <p:blipFill rotWithShape="1">
          <a:blip r:embed="rId20">
            <a:alphaModFix/>
          </a:blip>
          <a:srcRect l="377" r="377"/>
          <a:stretch/>
        </p:blipFill>
        <p:spPr>
          <a:xfrm flipH="1">
            <a:off x="6214286" y="3326814"/>
            <a:ext cx="851001" cy="857496"/>
          </a:xfrm>
          <a:prstGeom prst="rect">
            <a:avLst/>
          </a:prstGeom>
          <a:noFill/>
          <a:ln w="19050" cap="flat" cmpd="sng">
            <a:solidFill>
              <a:srgbClr val="FF9900"/>
            </a:solidFill>
            <a:prstDash val="solid"/>
            <a:round/>
            <a:headEnd type="none" w="sm" len="sm"/>
            <a:tailEnd type="none" w="sm" len="sm"/>
          </a:ln>
        </p:spPr>
      </p:pic>
      <p:pic>
        <p:nvPicPr>
          <p:cNvPr id="316" name="Google Shape;316;p20" title="image_4.png"/>
          <p:cNvPicPr preferRelativeResize="0"/>
          <p:nvPr/>
        </p:nvPicPr>
        <p:blipFill rotWithShape="1">
          <a:blip r:embed="rId20">
            <a:alphaModFix/>
          </a:blip>
          <a:srcRect l="377" r="377"/>
          <a:stretch/>
        </p:blipFill>
        <p:spPr>
          <a:xfrm flipH="1">
            <a:off x="6311838" y="1697114"/>
            <a:ext cx="989439" cy="996967"/>
          </a:xfrm>
          <a:prstGeom prst="rect">
            <a:avLst/>
          </a:prstGeom>
          <a:noFill/>
          <a:ln w="19050" cap="flat" cmpd="sng">
            <a:solidFill>
              <a:srgbClr val="FF9900"/>
            </a:solidFill>
            <a:prstDash val="solid"/>
            <a:round/>
            <a:headEnd type="none" w="sm" len="sm"/>
            <a:tailEnd type="none" w="sm" len="sm"/>
          </a:ln>
        </p:spPr>
      </p:pic>
      <p:pic>
        <p:nvPicPr>
          <p:cNvPr id="317" name="Google Shape;317;p20" title="noise_image_8.png"/>
          <p:cNvPicPr preferRelativeResize="0"/>
          <p:nvPr/>
        </p:nvPicPr>
        <p:blipFill rotWithShape="1">
          <a:blip r:embed="rId21">
            <a:alphaModFix/>
          </a:blip>
          <a:srcRect l="961" r="961"/>
          <a:stretch/>
        </p:blipFill>
        <p:spPr>
          <a:xfrm>
            <a:off x="4510755" y="2027162"/>
            <a:ext cx="356817" cy="363820"/>
          </a:xfrm>
          <a:prstGeom prst="rect">
            <a:avLst/>
          </a:prstGeom>
          <a:noFill/>
          <a:ln w="19050" cap="flat" cmpd="sng">
            <a:solidFill>
              <a:srgbClr val="FF9900"/>
            </a:solidFill>
            <a:prstDash val="solid"/>
            <a:round/>
            <a:headEnd type="none" w="sm" len="sm"/>
            <a:tailEnd type="none" w="sm" len="sm"/>
          </a:ln>
        </p:spPr>
      </p:pic>
      <p:sp>
        <p:nvSpPr>
          <p:cNvPr id="318" name="Google Shape;318;p20"/>
          <p:cNvSpPr/>
          <p:nvPr/>
        </p:nvSpPr>
        <p:spPr>
          <a:xfrm>
            <a:off x="2420394" y="2003044"/>
            <a:ext cx="130800" cy="188100"/>
          </a:xfrm>
          <a:prstGeom prst="downArrow">
            <a:avLst>
              <a:gd name="adj1" fmla="val 50000"/>
              <a:gd name="adj2" fmla="val 50000"/>
            </a:avLst>
          </a:prstGeom>
          <a:solidFill>
            <a:srgbClr val="FF9900"/>
          </a:solidFill>
          <a:ln w="9525" cap="flat" cmpd="sng">
            <a:solidFill>
              <a:srgbClr val="44546A"/>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endParaRPr sz="1100">
              <a:latin typeface="Calibri"/>
              <a:ea typeface="Calibri"/>
              <a:cs typeface="Calibri"/>
              <a:sym typeface="Calibri"/>
            </a:endParaRPr>
          </a:p>
        </p:txBody>
      </p:sp>
      <p:pic>
        <p:nvPicPr>
          <p:cNvPr id="319" name="Google Shape;319;p20"/>
          <p:cNvPicPr preferRelativeResize="0"/>
          <p:nvPr/>
        </p:nvPicPr>
        <p:blipFill>
          <a:blip r:embed="rId22">
            <a:alphaModFix/>
          </a:blip>
          <a:stretch>
            <a:fillRect/>
          </a:stretch>
        </p:blipFill>
        <p:spPr>
          <a:xfrm>
            <a:off x="6356111" y="3382802"/>
            <a:ext cx="709165" cy="857486"/>
          </a:xfrm>
          <a:prstGeom prst="rect">
            <a:avLst/>
          </a:prstGeom>
          <a:noFill/>
          <a:ln>
            <a:noFill/>
          </a:ln>
        </p:spPr>
      </p:pic>
      <p:cxnSp>
        <p:nvCxnSpPr>
          <p:cNvPr id="320" name="Google Shape;320;p20"/>
          <p:cNvCxnSpPr/>
          <p:nvPr/>
        </p:nvCxnSpPr>
        <p:spPr>
          <a:xfrm rot="-9651981" flipH="1">
            <a:off x="2129597" y="3721811"/>
            <a:ext cx="15560" cy="750505"/>
          </a:xfrm>
          <a:prstGeom prst="straightConnector1">
            <a:avLst/>
          </a:prstGeom>
          <a:noFill/>
          <a:ln w="28575" cap="flat" cmpd="sng">
            <a:solidFill>
              <a:srgbClr val="FF9900"/>
            </a:solidFill>
            <a:prstDash val="solid"/>
            <a:round/>
            <a:headEnd type="none" w="med" len="med"/>
            <a:tailEnd type="none" w="med" len="med"/>
          </a:ln>
        </p:spPr>
      </p:cxnSp>
      <p:cxnSp>
        <p:nvCxnSpPr>
          <p:cNvPr id="321" name="Google Shape;321;p20"/>
          <p:cNvCxnSpPr/>
          <p:nvPr/>
        </p:nvCxnSpPr>
        <p:spPr>
          <a:xfrm rot="6548019" flipH="1">
            <a:off x="2124388" y="3736672"/>
            <a:ext cx="15560" cy="724233"/>
          </a:xfrm>
          <a:prstGeom prst="straightConnector1">
            <a:avLst/>
          </a:prstGeom>
          <a:noFill/>
          <a:ln w="28575" cap="flat" cmpd="sng">
            <a:solidFill>
              <a:srgbClr val="FF9900"/>
            </a:solidFill>
            <a:prstDash val="solid"/>
            <a:round/>
            <a:headEnd type="none" w="med" len="med"/>
            <a:tailEnd type="none" w="med" len="med"/>
          </a:ln>
        </p:spPr>
      </p:cxnSp>
      <p:cxnSp>
        <p:nvCxnSpPr>
          <p:cNvPr id="322" name="Google Shape;322;p20"/>
          <p:cNvCxnSpPr/>
          <p:nvPr/>
        </p:nvCxnSpPr>
        <p:spPr>
          <a:xfrm rot="8975335">
            <a:off x="2118645" y="3723646"/>
            <a:ext cx="16002" cy="752852"/>
          </a:xfrm>
          <a:prstGeom prst="straightConnector1">
            <a:avLst/>
          </a:prstGeom>
          <a:noFill/>
          <a:ln w="28575" cap="flat" cmpd="sng">
            <a:solidFill>
              <a:srgbClr val="FF9900"/>
            </a:solidFill>
            <a:prstDash val="solid"/>
            <a:round/>
            <a:headEnd type="none" w="med" len="med"/>
            <a:tailEnd type="none" w="med" len="med"/>
          </a:ln>
        </p:spPr>
      </p:cxnSp>
      <p:cxnSp>
        <p:nvCxnSpPr>
          <p:cNvPr id="323" name="Google Shape;323;p20"/>
          <p:cNvCxnSpPr/>
          <p:nvPr/>
        </p:nvCxnSpPr>
        <p:spPr>
          <a:xfrm rot="2700000">
            <a:off x="2123828" y="3733605"/>
            <a:ext cx="22486" cy="744859"/>
          </a:xfrm>
          <a:prstGeom prst="straightConnector1">
            <a:avLst/>
          </a:prstGeom>
          <a:noFill/>
          <a:ln w="38100" cap="flat" cmpd="sng">
            <a:solidFill>
              <a:srgbClr val="FF0000"/>
            </a:solidFill>
            <a:prstDash val="solid"/>
            <a:round/>
            <a:headEnd type="none" w="med" len="med"/>
            <a:tailEnd type="none" w="med" len="med"/>
          </a:ln>
        </p:spPr>
      </p:cxn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291"/>
    </mc:Choice>
    <mc:Fallback xmlns="">
      <p:transition spd="slow" advTm="642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9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6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6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7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7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7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1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7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7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7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7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78"/>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79"/>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8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8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82"/>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83"/>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23"/>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8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8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86"/>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8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89"/>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28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290"/>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291"/>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292"/>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293"/>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294"/>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257"/>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58"/>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259"/>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260"/>
                                        </p:tgtEl>
                                        <p:attrNameLst>
                                          <p:attrName>style.visibility</p:attrName>
                                        </p:attrNameLst>
                                      </p:cBhvr>
                                      <p:to>
                                        <p:strVal val="hidden"/>
                                      </p:to>
                                    </p:set>
                                  </p:childTnLst>
                                </p:cTn>
                              </p:par>
                              <p:par>
                                <p:cTn id="108" presetID="1" presetClass="entr" presetSubtype="0" fill="hold" nodeType="withEffect">
                                  <p:stCondLst>
                                    <p:cond delay="0"/>
                                  </p:stCondLst>
                                  <p:childTnLst>
                                    <p:set>
                                      <p:cBhvr>
                                        <p:cTn id="109" dur="1" fill="hold">
                                          <p:stCondLst>
                                            <p:cond delay="0"/>
                                          </p:stCondLst>
                                        </p:cTn>
                                        <p:tgtEl>
                                          <p:spTgt spid="297"/>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298"/>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299"/>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29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301"/>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302"/>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303"/>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304"/>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300"/>
                                        </p:tgtEl>
                                        <p:attrNameLst>
                                          <p:attrName>style.visibility</p:attrName>
                                        </p:attrNameLst>
                                      </p:cBhvr>
                                      <p:to>
                                        <p:strVal val="visible"/>
                                      </p:to>
                                    </p:set>
                                  </p:childTnLst>
                                </p:cTn>
                              </p:par>
                              <p:par>
                                <p:cTn id="128" presetID="1" presetClass="exit" presetSubtype="0" fill="hold" nodeType="withEffect">
                                  <p:stCondLst>
                                    <p:cond delay="0"/>
                                  </p:stCondLst>
                                  <p:childTnLst>
                                    <p:set>
                                      <p:cBhvr>
                                        <p:cTn id="129" dur="1" fill="hold">
                                          <p:stCondLst>
                                            <p:cond delay="0"/>
                                          </p:stCondLst>
                                        </p:cTn>
                                        <p:tgtEl>
                                          <p:spTgt spid="294"/>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298"/>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299"/>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296"/>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297"/>
                                        </p:tgtEl>
                                        <p:attrNameLst>
                                          <p:attrName>style.visibility</p:attrName>
                                        </p:attrNameLst>
                                      </p:cBhvr>
                                      <p:to>
                                        <p:strVal val="hidden"/>
                                      </p:to>
                                    </p:set>
                                  </p:childTnLst>
                                </p:cTn>
                              </p:par>
                              <p:par>
                                <p:cTn id="138" presetID="1" presetClass="entr" presetSubtype="0" fill="hold" nodeType="withEffect">
                                  <p:stCondLst>
                                    <p:cond delay="0"/>
                                  </p:stCondLst>
                                  <p:childTnLst>
                                    <p:set>
                                      <p:cBhvr>
                                        <p:cTn id="139" dur="1" fill="hold">
                                          <p:stCondLst>
                                            <p:cond delay="0"/>
                                          </p:stCondLst>
                                        </p:cTn>
                                        <p:tgtEl>
                                          <p:spTgt spid="305"/>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306"/>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30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30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302"/>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303"/>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304"/>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300"/>
                                        </p:tgtEl>
                                        <p:attrNameLst>
                                          <p:attrName>style.visibility</p:attrName>
                                        </p:attrNameLst>
                                      </p:cBhvr>
                                      <p:to>
                                        <p:strVal val="hidden"/>
                                      </p:to>
                                    </p:set>
                                  </p:childTnLst>
                                </p:cTn>
                              </p:par>
                              <p:par>
                                <p:cTn id="156" presetID="1" presetClass="entr" presetSubtype="0" fill="hold" nodeType="withEffect">
                                  <p:stCondLst>
                                    <p:cond delay="0"/>
                                  </p:stCondLst>
                                  <p:childTnLst>
                                    <p:set>
                                      <p:cBhvr>
                                        <p:cTn id="157" dur="1" fill="hold">
                                          <p:stCondLst>
                                            <p:cond delay="0"/>
                                          </p:stCondLst>
                                        </p:cTn>
                                        <p:tgtEl>
                                          <p:spTgt spid="308"/>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309"/>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310"/>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311"/>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312"/>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313"/>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314"/>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315"/>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316"/>
                                        </p:tgtEl>
                                        <p:attrNameLst>
                                          <p:attrName>style.visibility</p:attrName>
                                        </p:attrNameLst>
                                      </p:cBhvr>
                                      <p:to>
                                        <p:strVal val="visible"/>
                                      </p:to>
                                    </p:set>
                                  </p:childTnLst>
                                </p:cTn>
                              </p:par>
                              <p:par>
                                <p:cTn id="176" presetID="1" presetClass="entr" presetSubtype="0" fill="hold" nodeType="withEffect">
                                  <p:stCondLst>
                                    <p:cond delay="0"/>
                                  </p:stCondLst>
                                  <p:childTnLst>
                                    <p:set>
                                      <p:cBhvr>
                                        <p:cTn id="177" dur="1" fill="hold">
                                          <p:stCondLst>
                                            <p:cond delay="0"/>
                                          </p:stCondLst>
                                        </p:cTn>
                                        <p:tgtEl>
                                          <p:spTgt spid="317"/>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318"/>
                                        </p:tgtEl>
                                        <p:attrNameLst>
                                          <p:attrName>style.visibility</p:attrName>
                                        </p:attrNameLst>
                                      </p:cBhvr>
                                      <p:to>
                                        <p:strVal val="visible"/>
                                      </p:to>
                                    </p:set>
                                  </p:childTnLst>
                                </p:cTn>
                              </p:par>
                              <p:par>
                                <p:cTn id="180" presetID="1" presetClass="exit" presetSubtype="0" fill="hold" nodeType="withEffect">
                                  <p:stCondLst>
                                    <p:cond delay="0"/>
                                  </p:stCondLst>
                                  <p:childTnLst>
                                    <p:set>
                                      <p:cBhvr>
                                        <p:cTn id="181" dur="1" fill="hold">
                                          <p:stCondLst>
                                            <p:cond delay="0"/>
                                          </p:stCondLst>
                                        </p:cTn>
                                        <p:tgtEl>
                                          <p:spTgt spid="310"/>
                                        </p:tgtEl>
                                        <p:attrNameLst>
                                          <p:attrName>style.visibility</p:attrName>
                                        </p:attrNameLst>
                                      </p:cBhvr>
                                      <p:to>
                                        <p:strVal val="hidden"/>
                                      </p:to>
                                    </p:set>
                                  </p:childTnLst>
                                </p:cTn>
                              </p:par>
                              <p:par>
                                <p:cTn id="182" presetID="1" presetClass="exit" presetSubtype="0" fill="hold" nodeType="withEffect">
                                  <p:stCondLst>
                                    <p:cond delay="0"/>
                                  </p:stCondLst>
                                  <p:childTnLst>
                                    <p:set>
                                      <p:cBhvr>
                                        <p:cTn id="183" dur="1" fill="hold">
                                          <p:stCondLst>
                                            <p:cond delay="0"/>
                                          </p:stCondLst>
                                        </p:cTn>
                                        <p:tgtEl>
                                          <p:spTgt spid="311"/>
                                        </p:tgtEl>
                                        <p:attrNameLst>
                                          <p:attrName>style.visibility</p:attrName>
                                        </p:attrNameLst>
                                      </p:cBhvr>
                                      <p:to>
                                        <p:strVal val="hidden"/>
                                      </p:to>
                                    </p:set>
                                  </p:childTnLst>
                                </p:cTn>
                              </p:par>
                              <p:par>
                                <p:cTn id="184" presetID="1" presetClass="exit" presetSubtype="0" fill="hold" nodeType="withEffect">
                                  <p:stCondLst>
                                    <p:cond delay="0"/>
                                  </p:stCondLst>
                                  <p:childTnLst>
                                    <p:set>
                                      <p:cBhvr>
                                        <p:cTn id="185" dur="1" fill="hold">
                                          <p:stCondLst>
                                            <p:cond delay="0"/>
                                          </p:stCondLst>
                                        </p:cTn>
                                        <p:tgtEl>
                                          <p:spTgt spid="309"/>
                                        </p:tgtEl>
                                        <p:attrNameLst>
                                          <p:attrName>style.visibility</p:attrName>
                                        </p:attrNameLst>
                                      </p:cBhvr>
                                      <p:to>
                                        <p:strVal val="hidden"/>
                                      </p:to>
                                    </p:set>
                                  </p:childTnLst>
                                </p:cTn>
                              </p:par>
                              <p:par>
                                <p:cTn id="186" presetID="1" presetClass="entr" presetSubtype="0" fill="hold" nodeType="withEffect">
                                  <p:stCondLst>
                                    <p:cond delay="0"/>
                                  </p:stCondLst>
                                  <p:childTnLst>
                                    <p:set>
                                      <p:cBhvr>
                                        <p:cTn id="187" dur="1" fill="hold">
                                          <p:stCondLst>
                                            <p:cond delay="0"/>
                                          </p:stCondLst>
                                        </p:cTn>
                                        <p:tgtEl>
                                          <p:spTgt spid="320"/>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321"/>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322"/>
                                        </p:tgtEl>
                                        <p:attrNameLst>
                                          <p:attrName>style.visibility</p:attrName>
                                        </p:attrNameLst>
                                      </p:cBhvr>
                                      <p:to>
                                        <p:strVal val="visible"/>
                                      </p:to>
                                    </p:set>
                                  </p:childTnLst>
                                </p:cTn>
                              </p:par>
                              <p:par>
                                <p:cTn id="192" presetID="1" presetClass="exit" presetSubtype="0" fill="hold" nodeType="withEffect">
                                  <p:stCondLst>
                                    <p:cond delay="0"/>
                                  </p:stCondLst>
                                  <p:childTnLst>
                                    <p:set>
                                      <p:cBhvr>
                                        <p:cTn id="193" dur="1" fill="hold">
                                          <p:stCondLst>
                                            <p:cond delay="0"/>
                                          </p:stCondLst>
                                        </p:cTn>
                                        <p:tgtEl>
                                          <p:spTgt spid="3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1"/>
          <p:cNvSpPr txBox="1"/>
          <p:nvPr/>
        </p:nvSpPr>
        <p:spPr>
          <a:xfrm>
            <a:off x="-3174" y="-7367"/>
            <a:ext cx="9144000" cy="803400"/>
          </a:xfrm>
          <a:prstGeom prst="rect">
            <a:avLst/>
          </a:prstGeom>
          <a:solidFill>
            <a:srgbClr val="203864"/>
          </a:solidFill>
          <a:ln>
            <a:noFill/>
          </a:ln>
        </p:spPr>
        <p:txBody>
          <a:bodyPr spcFirstLastPara="1" wrap="square" lIns="68550" tIns="34275" rIns="68550" bIns="3427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329" name="Google Shape;329;p21"/>
          <p:cNvSpPr txBox="1"/>
          <p:nvPr/>
        </p:nvSpPr>
        <p:spPr>
          <a:xfrm>
            <a:off x="144508" y="146789"/>
            <a:ext cx="8578500" cy="8034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FFFF"/>
              </a:solidFill>
              <a:latin typeface="Arial"/>
              <a:ea typeface="Arial"/>
              <a:cs typeface="Arial"/>
              <a:sym typeface="Arial"/>
            </a:endParaRPr>
          </a:p>
        </p:txBody>
      </p:sp>
      <p:sp>
        <p:nvSpPr>
          <p:cNvPr id="330" name="Google Shape;330;p21"/>
          <p:cNvSpPr txBox="1"/>
          <p:nvPr/>
        </p:nvSpPr>
        <p:spPr>
          <a:xfrm>
            <a:off x="298939" y="231847"/>
            <a:ext cx="8382300" cy="3429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FFFFFF"/>
                </a:solidFill>
              </a:rPr>
              <a:t>In-vivo experiments</a:t>
            </a:r>
            <a:endParaRPr sz="2400" b="1" i="0" u="none" strike="noStrike" cap="none">
              <a:solidFill>
                <a:srgbClr val="FFFFFF"/>
              </a:solidFill>
              <a:latin typeface="Arial"/>
              <a:ea typeface="Arial"/>
              <a:cs typeface="Arial"/>
              <a:sym typeface="Arial"/>
            </a:endParaRPr>
          </a:p>
        </p:txBody>
      </p:sp>
      <p:sp>
        <p:nvSpPr>
          <p:cNvPr id="331" name="Google Shape;331;p21"/>
          <p:cNvSpPr txBox="1"/>
          <p:nvPr/>
        </p:nvSpPr>
        <p:spPr>
          <a:xfrm>
            <a:off x="8875326"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9</a:t>
            </a:fld>
            <a:endParaRPr sz="900" b="1" i="0" u="none" strike="noStrike" cap="none">
              <a:solidFill>
                <a:srgbClr val="FFFFFF"/>
              </a:solidFill>
              <a:latin typeface="Arial"/>
              <a:ea typeface="Arial"/>
              <a:cs typeface="Arial"/>
              <a:sym typeface="Arial"/>
            </a:endParaRPr>
          </a:p>
        </p:txBody>
      </p:sp>
      <p:sp>
        <p:nvSpPr>
          <p:cNvPr id="332" name="Google Shape;332;p21"/>
          <p:cNvSpPr/>
          <p:nvPr/>
        </p:nvSpPr>
        <p:spPr>
          <a:xfrm>
            <a:off x="-3240" y="4956795"/>
            <a:ext cx="9146700" cy="194700"/>
          </a:xfrm>
          <a:prstGeom prst="rect">
            <a:avLst/>
          </a:prstGeom>
          <a:solidFill>
            <a:srgbClr val="203864"/>
          </a:solidFill>
          <a:ln>
            <a:noFill/>
          </a:ln>
        </p:spPr>
        <p:txBody>
          <a:bodyPr spcFirstLastPara="1" wrap="square" lIns="67500" tIns="33750" rIns="67500" bIns="337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lt1"/>
                </a:solidFill>
                <a:latin typeface="Arial"/>
                <a:ea typeface="Arial"/>
                <a:cs typeface="Arial"/>
                <a:sym typeface="Arial"/>
              </a:rPr>
              <a:t>					                                                                                             #2617</a:t>
            </a:r>
          </a:p>
        </p:txBody>
      </p:sp>
      <p:sp>
        <p:nvSpPr>
          <p:cNvPr id="333" name="Google Shape;333;p21"/>
          <p:cNvSpPr txBox="1"/>
          <p:nvPr/>
        </p:nvSpPr>
        <p:spPr>
          <a:xfrm>
            <a:off x="8946764" y="4945775"/>
            <a:ext cx="273900" cy="1881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1" i="0" u="none" strike="noStrike" cap="none">
                <a:solidFill>
                  <a:srgbClr val="FFFFFF"/>
                </a:solidFill>
                <a:latin typeface="Arial"/>
                <a:ea typeface="Arial"/>
                <a:cs typeface="Arial"/>
                <a:sym typeface="Arial"/>
              </a:rPr>
              <a:t>9</a:t>
            </a:fld>
            <a:endParaRPr sz="900" b="1" i="0" u="none" strike="noStrike" cap="none">
              <a:solidFill>
                <a:srgbClr val="FFFFFF"/>
              </a:solidFill>
              <a:latin typeface="Arial"/>
              <a:ea typeface="Arial"/>
              <a:cs typeface="Arial"/>
              <a:sym typeface="Arial"/>
            </a:endParaRPr>
          </a:p>
        </p:txBody>
      </p:sp>
      <p:sp>
        <p:nvSpPr>
          <p:cNvPr id="334" name="Google Shape;334;p21"/>
          <p:cNvSpPr txBox="1"/>
          <p:nvPr/>
        </p:nvSpPr>
        <p:spPr>
          <a:xfrm>
            <a:off x="343444" y="950269"/>
            <a:ext cx="8450700" cy="300000"/>
          </a:xfrm>
          <a:prstGeom prst="rect">
            <a:avLst/>
          </a:prstGeom>
          <a:noFill/>
          <a:ln>
            <a:noFill/>
          </a:ln>
        </p:spPr>
        <p:txBody>
          <a:bodyPr spcFirstLastPara="1" wrap="square" lIns="68575" tIns="34275" rIns="68575" bIns="34275" anchor="t" anchorCtr="0">
            <a:spAutoFit/>
          </a:bodyPr>
          <a:lstStyle/>
          <a:p>
            <a:pPr marL="0" marR="0" lvl="1" indent="0" algn="l" rtl="0">
              <a:lnSpc>
                <a:spcPct val="100000"/>
              </a:lnSpc>
              <a:spcBef>
                <a:spcPts val="0"/>
              </a:spcBef>
              <a:spcAft>
                <a:spcPts val="0"/>
              </a:spcAft>
              <a:buClr>
                <a:srgbClr val="000000"/>
              </a:buClr>
              <a:buSzPts val="1500"/>
              <a:buFont typeface="Arial"/>
              <a:buNone/>
            </a:pPr>
            <a:r>
              <a:rPr lang="en-US" sz="1500" b="0" i="0" u="none" strike="noStrike" cap="none" dirty="0">
                <a:solidFill>
                  <a:srgbClr val="202055"/>
                </a:solidFill>
                <a:latin typeface="Arial"/>
                <a:ea typeface="Arial"/>
                <a:cs typeface="Arial"/>
                <a:sym typeface="Arial"/>
              </a:rPr>
              <a:t>We tested our method at 0.55T and 1.5T.</a:t>
            </a:r>
            <a:endParaRPr sz="1500" b="0" i="0" u="none" strike="noStrike" cap="none" dirty="0">
              <a:solidFill>
                <a:srgbClr val="202055"/>
              </a:solidFill>
              <a:latin typeface="Arial"/>
              <a:ea typeface="Arial"/>
              <a:cs typeface="Arial"/>
              <a:sym typeface="Arial"/>
            </a:endParaRPr>
          </a:p>
        </p:txBody>
      </p:sp>
      <p:sp>
        <p:nvSpPr>
          <p:cNvPr id="335" name="Google Shape;335;p21"/>
          <p:cNvSpPr txBox="1"/>
          <p:nvPr/>
        </p:nvSpPr>
        <p:spPr>
          <a:xfrm>
            <a:off x="2564" y="4958523"/>
            <a:ext cx="4020600" cy="361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Calibri"/>
              <a:ea typeface="Calibri"/>
              <a:cs typeface="Calibri"/>
              <a:sym typeface="Calibri"/>
            </a:endParaRPr>
          </a:p>
        </p:txBody>
      </p:sp>
      <p:graphicFrame>
        <p:nvGraphicFramePr>
          <p:cNvPr id="336" name="Google Shape;336;p21"/>
          <p:cNvGraphicFramePr/>
          <p:nvPr>
            <p:extLst>
              <p:ext uri="{D42A27DB-BD31-4B8C-83A1-F6EECF244321}">
                <p14:modId xmlns:p14="http://schemas.microsoft.com/office/powerpoint/2010/main" val="381082956"/>
              </p:ext>
            </p:extLst>
          </p:nvPr>
        </p:nvGraphicFramePr>
        <p:xfrm>
          <a:off x="1958919" y="1359494"/>
          <a:ext cx="4949675" cy="3398420"/>
        </p:xfrm>
        <a:graphic>
          <a:graphicData uri="http://schemas.openxmlformats.org/drawingml/2006/table">
            <a:tbl>
              <a:tblPr>
                <a:noFill/>
                <a:tableStyleId>{01776E34-941A-4E50-A70B-B766FCA32AEA}</a:tableStyleId>
              </a:tblPr>
              <a:tblGrid>
                <a:gridCol w="1475500">
                  <a:extLst>
                    <a:ext uri="{9D8B030D-6E8A-4147-A177-3AD203B41FA5}">
                      <a16:colId xmlns:a16="http://schemas.microsoft.com/office/drawing/2014/main" val="20000"/>
                    </a:ext>
                  </a:extLst>
                </a:gridCol>
                <a:gridCol w="1475500">
                  <a:extLst>
                    <a:ext uri="{9D8B030D-6E8A-4147-A177-3AD203B41FA5}">
                      <a16:colId xmlns:a16="http://schemas.microsoft.com/office/drawing/2014/main" val="20001"/>
                    </a:ext>
                  </a:extLst>
                </a:gridCol>
                <a:gridCol w="981450">
                  <a:extLst>
                    <a:ext uri="{9D8B030D-6E8A-4147-A177-3AD203B41FA5}">
                      <a16:colId xmlns:a16="http://schemas.microsoft.com/office/drawing/2014/main" val="20002"/>
                    </a:ext>
                  </a:extLst>
                </a:gridCol>
                <a:gridCol w="1017225">
                  <a:extLst>
                    <a:ext uri="{9D8B030D-6E8A-4147-A177-3AD203B41FA5}">
                      <a16:colId xmlns:a16="http://schemas.microsoft.com/office/drawing/2014/main" val="20003"/>
                    </a:ext>
                  </a:extLst>
                </a:gridCol>
              </a:tblGrid>
              <a:tr h="285750">
                <a:tc>
                  <a:txBody>
                    <a:bodyPr/>
                    <a:lstStyle/>
                    <a:p>
                      <a:pPr marL="0" marR="0" lvl="0" indent="0" algn="l" rtl="0">
                        <a:lnSpc>
                          <a:spcPct val="100000"/>
                        </a:lnSpc>
                        <a:spcBef>
                          <a:spcPts val="0"/>
                        </a:spcBef>
                        <a:spcAft>
                          <a:spcPts val="0"/>
                        </a:spcAft>
                        <a:buNone/>
                      </a:pPr>
                      <a:endParaRPr sz="1100" u="none" strike="noStrike" cap="none"/>
                    </a:p>
                  </a:txBody>
                  <a:tcPr marL="68575" marR="68575" marT="68575" marB="68575">
                    <a:lnL w="9525" cap="flat" cmpd="sng">
                      <a:solidFill>
                        <a:srgbClr val="9E9E9E">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1.5T </a:t>
                      </a:r>
                      <a:endParaRPr sz="1200" b="1" u="none" strike="noStrike" cap="none"/>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t>0.55T </a:t>
                      </a:r>
                      <a:endParaRPr sz="1200" b="1" u="none" strike="noStrike" cap="none"/>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5750">
                <a:tc rowSpan="7">
                  <a:txBody>
                    <a:bodyPr/>
                    <a:lstStyle/>
                    <a:p>
                      <a:pPr marL="0" marR="0" lvl="0" indent="0" algn="ctr" rtl="0">
                        <a:lnSpc>
                          <a:spcPct val="100000"/>
                        </a:lnSpc>
                        <a:spcBef>
                          <a:spcPts val="0"/>
                        </a:spcBef>
                        <a:spcAft>
                          <a:spcPts val="0"/>
                        </a:spcAft>
                        <a:buNone/>
                      </a:pPr>
                      <a:r>
                        <a:rPr lang="en-US" sz="1100">
                          <a:solidFill>
                            <a:schemeClr val="dk1"/>
                          </a:solidFill>
                        </a:rPr>
                        <a:t>Acquisition</a:t>
                      </a:r>
                      <a:endParaRPr sz="1100" u="none" strike="noStrike" cap="none"/>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FOV (mm)</a:t>
                      </a:r>
                      <a:endParaRPr sz="1100" u="none" strike="noStrike" cap="none"/>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256 x 256</a:t>
                      </a:r>
                      <a:endParaRPr sz="1100" u="none" strike="noStrike" cap="none"/>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256 x 256</a:t>
                      </a:r>
                      <a:endParaRPr sz="1100" u="none" strike="noStrike" cap="none"/>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85750">
                <a:tc vMerge="1">
                  <a:txBody>
                    <a:bodyPr/>
                    <a:lstStyle/>
                    <a:p>
                      <a:endParaRPr lang="es-CL"/>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a:t>Resolution</a:t>
                      </a:r>
                      <a:r>
                        <a:rPr lang="en-US" sz="1100" u="none" strike="noStrike" cap="none"/>
                        <a:t> (mm)</a:t>
                      </a:r>
                      <a:endParaRPr sz="1100" u="none" strike="noStrike" cap="none"/>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a:t>2 x 2</a:t>
                      </a:r>
                      <a:endParaRPr sz="1100" u="none" strike="noStrike" cap="none"/>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100">
                          <a:solidFill>
                            <a:schemeClr val="dk1"/>
                          </a:solidFill>
                        </a:rPr>
                        <a:t>2 x 2</a:t>
                      </a:r>
                      <a:endParaRPr sz="1100" u="none" strike="noStrike" cap="none">
                        <a:solidFill>
                          <a:schemeClr val="dk1"/>
                        </a:solidFill>
                      </a:endParaRPr>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285750">
                <a:tc vMerge="1">
                  <a:txBody>
                    <a:bodyPr/>
                    <a:lstStyle/>
                    <a:p>
                      <a:endParaRPr lang="es-CL"/>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Thickness (mm)</a:t>
                      </a:r>
                      <a:endParaRPr sz="1100" u="none" strike="noStrike" cap="none"/>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8</a:t>
                      </a:r>
                      <a:endParaRPr sz="1100" u="none" strike="noStrike" cap="none"/>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10</a:t>
                      </a:r>
                      <a:endParaRPr sz="1100" u="none" strike="noStrike" cap="none"/>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285750">
                <a:tc vMerge="1">
                  <a:txBody>
                    <a:bodyPr/>
                    <a:lstStyle/>
                    <a:p>
                      <a:endParaRPr lang="es-CL"/>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T</a:t>
                      </a:r>
                      <a:r>
                        <a:rPr lang="en-US" sz="1100"/>
                        <a:t>E</a:t>
                      </a:r>
                      <a:r>
                        <a:rPr lang="en-US" sz="1100" u="none" strike="noStrike" cap="none"/>
                        <a:t> / T</a:t>
                      </a:r>
                      <a:r>
                        <a:rPr lang="en-US" sz="1100"/>
                        <a:t>R</a:t>
                      </a:r>
                      <a:r>
                        <a:rPr lang="en-US" sz="1100" u="none" strike="noStrike" cap="none"/>
                        <a:t> (ms)</a:t>
                      </a:r>
                      <a:endParaRPr sz="1100" u="none" strike="noStrike" cap="none"/>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1.16 / 2.3</a:t>
                      </a:r>
                      <a:endParaRPr sz="1100" u="none" strike="noStrike" cap="none"/>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rgbClr val="000000"/>
                          </a:solidFill>
                        </a:rPr>
                        <a:t>2.85</a:t>
                      </a:r>
                      <a:r>
                        <a:rPr lang="en-US" sz="1100" u="none" strike="noStrike" cap="none"/>
                        <a:t> / </a:t>
                      </a:r>
                      <a:r>
                        <a:rPr lang="en-US" sz="1100" u="none" strike="noStrike" cap="none">
                          <a:solidFill>
                            <a:srgbClr val="000000"/>
                          </a:solidFill>
                        </a:rPr>
                        <a:t>5.7</a:t>
                      </a:r>
                      <a:endParaRPr sz="1100" u="none" strike="noStrike" cap="none"/>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285750">
                <a:tc vMerge="1">
                  <a:txBody>
                    <a:bodyPr/>
                    <a:lstStyle/>
                    <a:p>
                      <a:endParaRPr lang="es-CL"/>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t>FA (°)</a:t>
                      </a:r>
                      <a:endParaRPr sz="1100" u="none" strike="noStrike" cap="none"/>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60</a:t>
                      </a:r>
                      <a:endParaRPr sz="1100" u="none" strike="noStrike" cap="none"/>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78</a:t>
                      </a:r>
                      <a:endParaRPr sz="1100" u="none" strike="noStrike" cap="none"/>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227675">
                <a:tc vMerge="1">
                  <a:txBody>
                    <a:bodyPr/>
                    <a:lstStyle/>
                    <a:p>
                      <a:endParaRPr lang="es-CL"/>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dirty="0"/>
                        <a:t>Number of slices</a:t>
                      </a:r>
                      <a:endParaRPr sz="1100" b="1" u="none" strike="noStrike" cap="none" dirty="0"/>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dirty="0"/>
                        <a:t>8</a:t>
                      </a:r>
                      <a:endParaRPr sz="1100" b="1" u="none" strike="noStrike" cap="none" dirty="0"/>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dirty="0"/>
                        <a:t>8</a:t>
                      </a:r>
                      <a:endParaRPr sz="1100" b="1" u="none" strike="noStrike" cap="none" dirty="0"/>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r h="285750">
                <a:tc vMerge="1">
                  <a:txBody>
                    <a:bodyPr/>
                    <a:lstStyle/>
                    <a:p>
                      <a:endParaRPr lang="es-CL"/>
                    </a:p>
                  </a:txBody>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u="none" strike="noStrike" cap="none">
                          <a:solidFill>
                            <a:srgbClr val="000000"/>
                          </a:solidFill>
                        </a:rPr>
                        <a:t>Acquisition time per slice (s)</a:t>
                      </a:r>
                      <a:endParaRPr sz="1100" b="1" u="none" strike="noStrike" cap="none"/>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t>1</a:t>
                      </a:r>
                      <a:endParaRPr sz="1100" b="1" u="none" strike="noStrike" cap="none"/>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t>1.5</a:t>
                      </a:r>
                      <a:endParaRPr sz="1100" b="1" u="none" strike="noStrike" cap="none"/>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85750">
                <a:tc rowSpan="2">
                  <a:txBody>
                    <a:bodyPr/>
                    <a:lstStyle/>
                    <a:p>
                      <a:pPr marL="0" marR="0" lvl="0" indent="0" algn="ctr" rtl="0">
                        <a:lnSpc>
                          <a:spcPct val="100000"/>
                        </a:lnSpc>
                        <a:spcBef>
                          <a:spcPts val="0"/>
                        </a:spcBef>
                        <a:spcAft>
                          <a:spcPts val="0"/>
                        </a:spcAft>
                        <a:buNone/>
                      </a:pPr>
                      <a:r>
                        <a:rPr lang="en-US" sz="1100"/>
                        <a:t>Reconstruction</a:t>
                      </a:r>
                      <a:endParaRPr sz="1100"/>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a:t>Cardiac phase bins</a:t>
                      </a:r>
                      <a:endParaRPr sz="1100" b="1" u="none" strike="noStrike" cap="none">
                        <a:solidFill>
                          <a:srgbClr val="000000"/>
                        </a:solidFill>
                      </a:endParaRPr>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30</a:t>
                      </a:r>
                      <a:endParaRPr sz="1100" b="1" u="none" strike="noStrike" cap="none"/>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t>30</a:t>
                      </a:r>
                      <a:endParaRPr sz="1100" b="1" u="none" strike="noStrike" cap="none"/>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8"/>
                  </a:ext>
                </a:extLst>
              </a:tr>
              <a:tr h="285750">
                <a:tc vMerge="1">
                  <a:txBody>
                    <a:bodyPr/>
                    <a:lstStyle/>
                    <a:p>
                      <a:endParaRPr lang="es-CL"/>
                    </a:p>
                  </a:txBody>
                  <a:tcPr/>
                </a:tc>
                <a:tc>
                  <a:txBody>
                    <a:bodyPr/>
                    <a:lstStyle/>
                    <a:p>
                      <a:pPr marL="0" marR="0" lvl="0" indent="0" algn="l" rtl="0">
                        <a:lnSpc>
                          <a:spcPct val="100000"/>
                        </a:lnSpc>
                        <a:spcBef>
                          <a:spcPts val="0"/>
                        </a:spcBef>
                        <a:spcAft>
                          <a:spcPts val="0"/>
                        </a:spcAft>
                        <a:buNone/>
                      </a:pPr>
                      <a:r>
                        <a:rPr lang="en-US" sz="1100" b="1"/>
                        <a:t>Undersampling factor / bin</a:t>
                      </a:r>
                      <a:endParaRPr sz="1100" b="1" u="none" strike="noStrike" cap="none"/>
                    </a:p>
                  </a:txBody>
                  <a:tcPr marL="68575" marR="68575" marT="68575" marB="6857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a:t>17</a:t>
                      </a:r>
                      <a:endParaRPr sz="1100" b="1" u="none" strike="noStrike" cap="none"/>
                    </a:p>
                  </a:txBody>
                  <a:tcPr marL="68575" marR="68575" marT="68575" marB="68575" anchor="ctr">
                    <a:lnL w="9525" cap="flat" cmpd="sng">
                      <a:solidFill>
                        <a:srgbClr val="00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100" b="1" dirty="0"/>
                        <a:t>32</a:t>
                      </a:r>
                      <a:endParaRPr sz="1100" b="1" u="none" strike="noStrike" cap="none" dirty="0"/>
                    </a:p>
                  </a:txBody>
                  <a:tcPr marL="68575" marR="68575" marT="68575" marB="685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48061"/>
    </mc:Choice>
    <mc:Fallback xmlns="">
      <p:transition spd="slow" advTm="4806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5|1.6|7.6"/>
</p:tagLst>
</file>

<file path=ppt/tags/tag2.xml><?xml version="1.0" encoding="utf-8"?>
<p:tagLst xmlns:a="http://schemas.openxmlformats.org/drawingml/2006/main" xmlns:r="http://schemas.openxmlformats.org/officeDocument/2006/relationships" xmlns:p="http://schemas.openxmlformats.org/presentationml/2006/main">
  <p:tag name="TIMING" val="|5.6|2.5|0.7|16.8|3.8|9.9|16.6|1.3|1.2|1.3"/>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903</TotalTime>
  <Words>1579</Words>
  <Application>Microsoft Office PowerPoint</Application>
  <PresentationFormat>On-screen Show (16:9)</PresentationFormat>
  <Paragraphs>223</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Arial</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Rafael De la Sotta</cp:lastModifiedBy>
  <cp:revision>16</cp:revision>
  <dcterms:modified xsi:type="dcterms:W3CDTF">2025-08-14T04:40:59Z</dcterms:modified>
</cp:coreProperties>
</file>